
<file path=[Content_Types].xml><?xml version="1.0" encoding="utf-8"?>
<Types xmlns="http://schemas.openxmlformats.org/package/2006/content-types">
  <Default Extension="jpeg" ContentType="image/jpeg"/>
  <Default Extension="JPG" ContentType="image/.jpg"/>
  <Default Extension="wdp" ContentType="image/vnd.ms-photo"/>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8" r:id="rId3"/>
    <p:sldId id="336" r:id="rId4"/>
    <p:sldId id="366" r:id="rId6"/>
    <p:sldId id="348" r:id="rId7"/>
    <p:sldId id="325" r:id="rId8"/>
    <p:sldId id="278" r:id="rId9"/>
    <p:sldId id="281" r:id="rId10"/>
    <p:sldId id="282" r:id="rId11"/>
    <p:sldId id="283" r:id="rId12"/>
    <p:sldId id="319" r:id="rId13"/>
    <p:sldId id="328" r:id="rId14"/>
    <p:sldId id="334" r:id="rId15"/>
    <p:sldId id="335" r:id="rId16"/>
    <p:sldId id="358" r:id="rId17"/>
    <p:sldId id="304" r:id="rId18"/>
    <p:sldId id="369" r:id="rId19"/>
    <p:sldId id="311" r:id="rId20"/>
    <p:sldId id="367" r:id="rId21"/>
    <p:sldId id="372" r:id="rId22"/>
    <p:sldId id="373" r:id="rId23"/>
    <p:sldId id="386" r:id="rId24"/>
    <p:sldId id="379" r:id="rId25"/>
  </p:sldIdLst>
  <p:sldSz cx="9144000" cy="6858000" type="screen4x3"/>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115" autoAdjust="0"/>
  </p:normalViewPr>
  <p:slideViewPr>
    <p:cSldViewPr showGuides="1">
      <p:cViewPr varScale="1">
        <p:scale>
          <a:sx n="42" d="100"/>
          <a:sy n="42" d="100"/>
        </p:scale>
        <p:origin x="-1330" y="-77"/>
      </p:cViewPr>
      <p:guideLst>
        <p:guide orient="horz" pos="2160"/>
        <p:guide pos="287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gs" Target="tags/tag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8164D3-D0AD-49A3-ACCF-A94648BA7C7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3F6A2E-42C0-45A9-88E3-3141D734D4A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err="1" smtClean="0"/>
              <a:t>Fauvet</a:t>
            </a:r>
            <a:r>
              <a:rPr lang="zh-CN" altLang="en-US" dirty="0" smtClean="0"/>
              <a:t>等［</a:t>
            </a:r>
            <a:r>
              <a:rPr lang="en-US" altLang="zh-CN" dirty="0" smtClean="0"/>
              <a:t>4</a:t>
            </a:r>
            <a:r>
              <a:rPr lang="zh-CN" altLang="en-US" dirty="0" smtClean="0"/>
              <a:t>］认为，分期手术实行与否与肿瘤的复发率无明显相关。</a:t>
            </a:r>
            <a:r>
              <a:rPr lang="en-US" altLang="zh-CN" dirty="0" err="1" smtClean="0"/>
              <a:t>Camatte</a:t>
            </a:r>
            <a:r>
              <a:rPr lang="zh-CN" altLang="en-US" dirty="0" smtClean="0"/>
              <a:t>等［</a:t>
            </a:r>
            <a:r>
              <a:rPr lang="en-US" altLang="zh-CN" dirty="0" smtClean="0"/>
              <a:t>5</a:t>
            </a:r>
            <a:r>
              <a:rPr lang="zh-CN" altLang="en-US" dirty="0" smtClean="0"/>
              <a:t>］比较早期</a:t>
            </a:r>
            <a:r>
              <a:rPr lang="en-US" altLang="zh-CN" dirty="0" smtClean="0"/>
              <a:t>BOT</a:t>
            </a:r>
            <a:r>
              <a:rPr lang="zh-CN" altLang="en-US" dirty="0" smtClean="0"/>
              <a:t>实行分期和未分期手术的病例，一旦首次手术被认为是</a:t>
            </a:r>
            <a:r>
              <a:rPr lang="en-US" altLang="zh-CN" dirty="0" smtClean="0"/>
              <a:t>Ⅰ</a:t>
            </a:r>
            <a:r>
              <a:rPr lang="zh-CN" altLang="en-US" dirty="0" smtClean="0"/>
              <a:t>期的病例，经过再分期手术并没有改善患者的存活率。有人推荐，如果腹水报告正常，又不是微乳头瘤，且患者同意随访时，不再做分期手术。但如果有残余灶，则需要再手术分期。</a:t>
            </a:r>
            <a:r>
              <a:rPr lang="en-US" altLang="zh-CN" dirty="0" err="1" smtClean="0"/>
              <a:t>Makarewicz</a:t>
            </a:r>
            <a:r>
              <a:rPr lang="zh-CN" altLang="en-US" dirty="0" smtClean="0"/>
              <a:t>等［</a:t>
            </a:r>
            <a:r>
              <a:rPr lang="en-US" altLang="zh-CN" dirty="0" smtClean="0"/>
              <a:t>6</a:t>
            </a:r>
            <a:r>
              <a:rPr lang="zh-CN" altLang="en-US" dirty="0" smtClean="0"/>
              <a:t>］报道</a:t>
            </a:r>
            <a:r>
              <a:rPr lang="en-US" altLang="zh-CN" dirty="0" smtClean="0"/>
              <a:t>1</a:t>
            </a:r>
            <a:r>
              <a:rPr lang="zh-CN" altLang="en-US" dirty="0" smtClean="0"/>
              <a:t>例</a:t>
            </a:r>
            <a:r>
              <a:rPr lang="en-US" altLang="zh-CN" dirty="0" err="1" smtClean="0"/>
              <a:t>IIIc</a:t>
            </a:r>
            <a:r>
              <a:rPr lang="zh-CN" altLang="en-US" dirty="0" smtClean="0"/>
              <a:t>期的患者保守性手术后成功妊娠</a:t>
            </a:r>
            <a:r>
              <a:rPr lang="en-US" altLang="zh-CN" dirty="0" smtClean="0"/>
              <a:t>37</a:t>
            </a:r>
            <a:r>
              <a:rPr lang="zh-CN" altLang="en-US" dirty="0" smtClean="0"/>
              <a:t>周行剖宫产时，未发现复发病灶。</a:t>
            </a:r>
            <a:r>
              <a:rPr lang="en-US" altLang="zh-CN" dirty="0" err="1" smtClean="0"/>
              <a:t>Camatte</a:t>
            </a:r>
            <a:r>
              <a:rPr lang="zh-CN" altLang="en-US" dirty="0" smtClean="0"/>
              <a:t>等［</a:t>
            </a:r>
            <a:r>
              <a:rPr lang="en-US" altLang="zh-CN" dirty="0" smtClean="0"/>
              <a:t>7</a:t>
            </a:r>
            <a:r>
              <a:rPr lang="zh-CN" altLang="en-US" dirty="0" smtClean="0"/>
              <a:t>］报道</a:t>
            </a:r>
            <a:r>
              <a:rPr lang="en-US" altLang="zh-CN" dirty="0" smtClean="0"/>
              <a:t>17</a:t>
            </a:r>
            <a:r>
              <a:rPr lang="zh-CN" altLang="en-US" dirty="0" smtClean="0"/>
              <a:t>例</a:t>
            </a:r>
            <a:r>
              <a:rPr lang="en-US" altLang="zh-CN" dirty="0" smtClean="0"/>
              <a:t>II</a:t>
            </a:r>
            <a:r>
              <a:rPr lang="zh-CN" altLang="en-US" dirty="0" smtClean="0"/>
              <a:t>期和 </a:t>
            </a:r>
            <a:r>
              <a:rPr lang="en-US" altLang="zh-CN" dirty="0" smtClean="0"/>
              <a:t>III</a:t>
            </a:r>
            <a:r>
              <a:rPr lang="zh-CN" altLang="en-US" dirty="0" smtClean="0"/>
              <a:t>期患者保守性手术后仅</a:t>
            </a:r>
            <a:r>
              <a:rPr lang="en-US" altLang="zh-CN" dirty="0" smtClean="0"/>
              <a:t>2</a:t>
            </a:r>
            <a:r>
              <a:rPr lang="zh-CN" altLang="en-US" dirty="0" smtClean="0"/>
              <a:t>例复发。</a:t>
            </a:r>
            <a:endParaRPr lang="zh-CN" altLang="en-US" dirty="0"/>
          </a:p>
        </p:txBody>
      </p:sp>
      <p:sp>
        <p:nvSpPr>
          <p:cNvPr id="4" name="灯片编号占位符 3"/>
          <p:cNvSpPr>
            <a:spLocks noGrp="1"/>
          </p:cNvSpPr>
          <p:nvPr>
            <p:ph type="sldNum" sz="quarter" idx="10"/>
          </p:nvPr>
        </p:nvSpPr>
        <p:spPr/>
        <p:txBody>
          <a:bodyPr/>
          <a:lstStyle/>
          <a:p>
            <a:fld id="{C53F6A2E-42C0-45A9-88E3-3141D734D4A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dirty="0" err="1" smtClean="0"/>
              <a:t>Fauvet</a:t>
            </a:r>
            <a:r>
              <a:rPr lang="zh-CN" altLang="en-US" dirty="0" smtClean="0"/>
              <a:t>等［</a:t>
            </a:r>
            <a:r>
              <a:rPr lang="en-US" altLang="zh-CN" dirty="0" smtClean="0"/>
              <a:t>4</a:t>
            </a:r>
            <a:r>
              <a:rPr lang="zh-CN" altLang="en-US" dirty="0" smtClean="0"/>
              <a:t>］认为，分期手术实行与否与肿瘤的复发率无明显相关。</a:t>
            </a:r>
            <a:r>
              <a:rPr lang="en-US" altLang="zh-CN" dirty="0" err="1" smtClean="0"/>
              <a:t>Camatte</a:t>
            </a:r>
            <a:r>
              <a:rPr lang="zh-CN" altLang="en-US" dirty="0" smtClean="0"/>
              <a:t>等［</a:t>
            </a:r>
            <a:r>
              <a:rPr lang="en-US" altLang="zh-CN" dirty="0" smtClean="0"/>
              <a:t>5</a:t>
            </a:r>
            <a:r>
              <a:rPr lang="zh-CN" altLang="en-US" dirty="0" smtClean="0"/>
              <a:t>］比较早期</a:t>
            </a:r>
            <a:r>
              <a:rPr lang="en-US" altLang="zh-CN" dirty="0" smtClean="0"/>
              <a:t>BOT</a:t>
            </a:r>
            <a:r>
              <a:rPr lang="zh-CN" altLang="en-US" dirty="0" smtClean="0"/>
              <a:t>实行分期和未分期手术的病例，一旦首次手术被认为是</a:t>
            </a:r>
            <a:r>
              <a:rPr lang="en-US" altLang="zh-CN" dirty="0" smtClean="0"/>
              <a:t>Ⅰ</a:t>
            </a:r>
            <a:r>
              <a:rPr lang="zh-CN" altLang="en-US" dirty="0" smtClean="0"/>
              <a:t>期的病例，经过再分期手术并没有改善患者的存活率。有人推荐，如果腹水报告正常，又不是微乳头瘤，且患者同意随访时，不再做分期手术。但如果有残余灶，则需要再手术分期。</a:t>
            </a:r>
            <a:r>
              <a:rPr lang="en-US" altLang="zh-CN" dirty="0" err="1" smtClean="0"/>
              <a:t>Makarewicz</a:t>
            </a:r>
            <a:r>
              <a:rPr lang="zh-CN" altLang="en-US" dirty="0" smtClean="0"/>
              <a:t>等［</a:t>
            </a:r>
            <a:r>
              <a:rPr lang="en-US" altLang="zh-CN" dirty="0" smtClean="0"/>
              <a:t>6</a:t>
            </a:r>
            <a:r>
              <a:rPr lang="zh-CN" altLang="en-US" dirty="0" smtClean="0"/>
              <a:t>］报道</a:t>
            </a:r>
            <a:r>
              <a:rPr lang="en-US" altLang="zh-CN" dirty="0" smtClean="0"/>
              <a:t>1</a:t>
            </a:r>
            <a:r>
              <a:rPr lang="zh-CN" altLang="en-US" dirty="0" smtClean="0"/>
              <a:t>例</a:t>
            </a:r>
            <a:r>
              <a:rPr lang="en-US" altLang="zh-CN" dirty="0" err="1" smtClean="0"/>
              <a:t>IIIc</a:t>
            </a:r>
            <a:r>
              <a:rPr lang="zh-CN" altLang="en-US" dirty="0" smtClean="0"/>
              <a:t>期的患者保守性手术后成功妊娠</a:t>
            </a:r>
            <a:r>
              <a:rPr lang="en-US" altLang="zh-CN" dirty="0" smtClean="0"/>
              <a:t>37</a:t>
            </a:r>
            <a:r>
              <a:rPr lang="zh-CN" altLang="en-US" dirty="0" smtClean="0"/>
              <a:t>周行剖宫产时，未发现复发病灶。</a:t>
            </a:r>
            <a:r>
              <a:rPr lang="en-US" altLang="zh-CN" dirty="0" err="1" smtClean="0"/>
              <a:t>Camatte</a:t>
            </a:r>
            <a:r>
              <a:rPr lang="zh-CN" altLang="en-US" dirty="0" smtClean="0"/>
              <a:t>等［</a:t>
            </a:r>
            <a:r>
              <a:rPr lang="en-US" altLang="zh-CN" dirty="0" smtClean="0"/>
              <a:t>7</a:t>
            </a:r>
            <a:r>
              <a:rPr lang="zh-CN" altLang="en-US" dirty="0" smtClean="0"/>
              <a:t>］报道</a:t>
            </a:r>
            <a:r>
              <a:rPr lang="en-US" altLang="zh-CN" dirty="0" smtClean="0"/>
              <a:t>17</a:t>
            </a:r>
            <a:r>
              <a:rPr lang="zh-CN" altLang="en-US" dirty="0" smtClean="0"/>
              <a:t>例</a:t>
            </a:r>
            <a:r>
              <a:rPr lang="en-US" altLang="zh-CN" dirty="0" smtClean="0"/>
              <a:t>II</a:t>
            </a:r>
            <a:r>
              <a:rPr lang="zh-CN" altLang="en-US" dirty="0" smtClean="0"/>
              <a:t>期和 </a:t>
            </a:r>
            <a:r>
              <a:rPr lang="en-US" altLang="zh-CN" dirty="0" smtClean="0"/>
              <a:t>III</a:t>
            </a:r>
            <a:r>
              <a:rPr lang="zh-CN" altLang="en-US" dirty="0" smtClean="0"/>
              <a:t>期患者保守性手术后仅</a:t>
            </a:r>
            <a:r>
              <a:rPr lang="en-US" altLang="zh-CN" dirty="0" smtClean="0"/>
              <a:t>2</a:t>
            </a:r>
            <a:r>
              <a:rPr lang="zh-CN" altLang="en-US" dirty="0" smtClean="0"/>
              <a:t>例复发。</a:t>
            </a: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C53F6A2E-42C0-45A9-88E3-3141D734D4A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dirty="0" smtClean="0"/>
              <a:t>对侧卵巢的处理意见不一。有主张保守性手术时应行对侧卵巢剖检或楔切送病理，但也有认为这样做并不能避免交界瘤的漏诊，在很多复发的</a:t>
            </a:r>
            <a:r>
              <a:rPr lang="en-US" altLang="zh-CN" dirty="0" smtClean="0"/>
              <a:t>BOT</a:t>
            </a:r>
            <a:r>
              <a:rPr lang="zh-CN" altLang="en-US" dirty="0" smtClean="0"/>
              <a:t>中前次手术曾对对侧卵巢进行过活检却并未发现病灶［</a:t>
            </a:r>
            <a:r>
              <a:rPr lang="en-US" altLang="zh-CN" dirty="0" smtClean="0"/>
              <a:t>9</a:t>
            </a:r>
            <a:r>
              <a:rPr lang="zh-CN" altLang="en-US" dirty="0" smtClean="0"/>
              <a:t>］。而有研究表明，行剖检或楔切的患者，术后不孕的发生率占</a:t>
            </a:r>
            <a:r>
              <a:rPr lang="en-US" altLang="zh-CN" dirty="0" smtClean="0"/>
              <a:t>14</a:t>
            </a:r>
            <a:r>
              <a:rPr lang="zh-CN" altLang="en-US" dirty="0" smtClean="0"/>
              <a:t>％。故有学者认为，对侧卵巢肉眼观完全正常的可不必行此类手术。</a:t>
            </a: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C53F6A2E-42C0-45A9-88E3-3141D734D4AB}"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53F6A2E-42C0-45A9-88E3-3141D734D4AB}"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53F6A2E-42C0-45A9-88E3-3141D734D4A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fontAlgn="base">
              <a:spcBef>
                <a:spcPct val="0"/>
              </a:spcBef>
              <a:spcAft>
                <a:spcPct val="0"/>
              </a:spcAft>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endParaRPr lang="en-US" dirty="0">
              <a:solidFill>
                <a:prstClr val="black">
                  <a:tint val="75000"/>
                </a:prstClr>
              </a:solidFill>
            </a:endParaRPr>
          </a:p>
        </p:txBody>
      </p:sp>
      <p:sp>
        <p:nvSpPr>
          <p:cNvPr id="6" name="灯片编号占位符 5"/>
          <p:cNvSpPr>
            <a:spLocks noGrp="1"/>
          </p:cNvSpPr>
          <p:nvPr>
            <p:ph type="sldNum" sz="quarter" idx="12"/>
          </p:nvPr>
        </p:nvSpPr>
        <p:spPr/>
        <p:txBody>
          <a:bodyPr/>
          <a:lstStyle/>
          <a:p>
            <a:pPr fontAlgn="base">
              <a:spcBef>
                <a:spcPct val="0"/>
              </a:spcBef>
              <a:spcAft>
                <a:spcPct val="0"/>
              </a:spcAft>
              <a:defRPr/>
            </a:pPr>
            <a:fld id="{A45165DA-22C1-4F74-9213-08D3D461E867}" type="slidenum">
              <a:rPr lang="en-US" altLang="zh-CN" smtClean="0">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fontAlgn="base">
              <a:spcBef>
                <a:spcPct val="0"/>
              </a:spcBef>
              <a:spcAft>
                <a:spcPct val="0"/>
              </a:spcAft>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endParaRPr lang="en-US">
              <a:solidFill>
                <a:prstClr val="black">
                  <a:tint val="75000"/>
                </a:prstClr>
              </a:solidFill>
            </a:endParaRPr>
          </a:p>
        </p:txBody>
      </p:sp>
      <p:sp>
        <p:nvSpPr>
          <p:cNvPr id="6" name="灯片编号占位符 5"/>
          <p:cNvSpPr>
            <a:spLocks noGrp="1"/>
          </p:cNvSpPr>
          <p:nvPr>
            <p:ph type="sldNum" sz="quarter" idx="12"/>
          </p:nvPr>
        </p:nvSpPr>
        <p:spPr/>
        <p:txBody>
          <a:bodyPr/>
          <a:lstStyle/>
          <a:p>
            <a:pPr fontAlgn="base">
              <a:spcBef>
                <a:spcPct val="0"/>
              </a:spcBef>
              <a:spcAft>
                <a:spcPct val="0"/>
              </a:spcAft>
              <a:defRPr/>
            </a:pPr>
            <a:fld id="{A45165DA-22C1-4F74-9213-08D3D461E867}" type="slidenum">
              <a:rPr lang="en-US" altLang="zh-CN" smtClean="0">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fontAlgn="base">
              <a:spcBef>
                <a:spcPct val="0"/>
              </a:spcBef>
              <a:spcAft>
                <a:spcPct val="0"/>
              </a:spcAft>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endParaRPr lang="en-US">
              <a:solidFill>
                <a:prstClr val="black">
                  <a:tint val="75000"/>
                </a:prstClr>
              </a:solidFill>
            </a:endParaRPr>
          </a:p>
        </p:txBody>
      </p:sp>
      <p:sp>
        <p:nvSpPr>
          <p:cNvPr id="6" name="灯片编号占位符 5"/>
          <p:cNvSpPr>
            <a:spLocks noGrp="1"/>
          </p:cNvSpPr>
          <p:nvPr>
            <p:ph type="sldNum" sz="quarter" idx="12"/>
          </p:nvPr>
        </p:nvSpPr>
        <p:spPr/>
        <p:txBody>
          <a:bodyPr/>
          <a:lstStyle/>
          <a:p>
            <a:pPr fontAlgn="base">
              <a:spcBef>
                <a:spcPct val="0"/>
              </a:spcBef>
              <a:spcAft>
                <a:spcPct val="0"/>
              </a:spcAft>
              <a:defRPr/>
            </a:pPr>
            <a:fld id="{A45165DA-22C1-4F74-9213-08D3D461E867}" type="slidenum">
              <a:rPr lang="en-US" altLang="zh-CN" smtClean="0">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Text Placeholder 6"/>
          <p:cNvSpPr>
            <a:spLocks noGrp="1"/>
          </p:cNvSpPr>
          <p:nvPr>
            <p:ph type="body" sz="quarter" idx="10"/>
          </p:nvPr>
        </p:nvSpPr>
        <p:spPr>
          <a:xfrm>
            <a:off x="0" y="6143625"/>
            <a:ext cx="8582025" cy="714375"/>
          </a:xfrm>
        </p:spPr>
        <p:txBody>
          <a:bodyPr lIns="457200" bIns="118872" anchor="b"/>
          <a:lstStyle>
            <a:lvl1pPr marL="0" indent="0">
              <a:spcBef>
                <a:spcPts val="0"/>
              </a:spcBef>
              <a:buNone/>
              <a:defRPr sz="800"/>
            </a:lvl1pPr>
          </a:lstStyle>
          <a:p>
            <a:pPr lvl="0"/>
            <a:r>
              <a:rPr lang="en-US" dirty="0" smtClean="0"/>
              <a:t>Click to edit Master text styles</a:t>
            </a:r>
            <a:endParaRPr lang="en-US" dirty="0" smtClean="0"/>
          </a:p>
        </p:txBody>
      </p:sp>
      <p:sp>
        <p:nvSpPr>
          <p:cNvPr id="4" name="Slide Number Placeholder 5"/>
          <p:cNvSpPr>
            <a:spLocks noGrp="1"/>
          </p:cNvSpPr>
          <p:nvPr>
            <p:ph type="sldNum" sz="quarter" idx="11"/>
          </p:nvPr>
        </p:nvSpPr>
        <p:spPr>
          <a:xfrm>
            <a:off x="8753475" y="6492875"/>
            <a:ext cx="390525" cy="365125"/>
          </a:xfrm>
        </p:spPr>
        <p:txBody>
          <a:bodyPr/>
          <a:lstStyle>
            <a:lvl1pPr>
              <a:defRPr/>
            </a:lvl1pPr>
          </a:lstStyle>
          <a:p>
            <a:pPr>
              <a:defRPr/>
            </a:pPr>
            <a:fld id="{2618E52A-52C0-479F-BE4C-775D0E66DA56}" type="slidenum">
              <a:rPr lang="en-US" altLang="zh-CN">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hasCustomPrompt="1"/>
          </p:nvPr>
        </p:nvSpPr>
        <p:spPr>
          <a:xfrm>
            <a:off x="685800" y="1981200"/>
            <a:ext cx="7772400" cy="4114800"/>
          </a:xfrm>
        </p:spPr>
        <p:txBody>
          <a:bodyPr/>
          <a:lstStyle/>
          <a:p>
            <a:pPr lvl="0"/>
            <a:r>
              <a:rPr lang="en-US" noProof="0" smtClean="0"/>
              <a:t>Click icon to add table</a:t>
            </a:r>
            <a:endParaRPr lang="en-US" noProof="0" smtClean="0"/>
          </a:p>
        </p:txBody>
      </p:sp>
      <p:sp>
        <p:nvSpPr>
          <p:cNvPr id="4" name="Rectangle 5"/>
          <p:cNvSpPr>
            <a:spLocks noGrp="1" noChangeArrowheads="1"/>
          </p:cNvSpPr>
          <p:nvPr>
            <p:ph type="dt" sz="half" idx="10"/>
          </p:nvPr>
        </p:nvSpPr>
        <p:spPr/>
        <p:txBody>
          <a:bodyPr/>
          <a:lstStyle>
            <a:lvl1pPr>
              <a:defRPr/>
            </a:lvl1pPr>
          </a:lstStyle>
          <a:p>
            <a:endParaRPr lang="zh-CN" altLang="zh-CN">
              <a:solidFill>
                <a:prstClr val="black">
                  <a:tint val="75000"/>
                </a:prstClr>
              </a:solidFill>
            </a:endParaRPr>
          </a:p>
        </p:txBody>
      </p:sp>
      <p:sp>
        <p:nvSpPr>
          <p:cNvPr id="5" name="Rectangle 6"/>
          <p:cNvSpPr>
            <a:spLocks noGrp="1" noChangeArrowheads="1"/>
          </p:cNvSpPr>
          <p:nvPr>
            <p:ph type="ftr" sz="quarter" idx="11"/>
          </p:nvPr>
        </p:nvSpPr>
        <p:spPr/>
        <p:txBody>
          <a:bodyPr/>
          <a:lstStyle>
            <a:lvl1pPr>
              <a:defRPr/>
            </a:lvl1pPr>
          </a:lstStyle>
          <a:p>
            <a:endParaRPr lang="zh-CN" altLang="zh-CN">
              <a:solidFill>
                <a:prstClr val="black">
                  <a:tint val="75000"/>
                </a:prstClr>
              </a:solidFill>
            </a:endParaRPr>
          </a:p>
        </p:txBody>
      </p:sp>
      <p:sp>
        <p:nvSpPr>
          <p:cNvPr id="6" name="Rectangle 7"/>
          <p:cNvSpPr>
            <a:spLocks noGrp="1" noChangeArrowheads="1"/>
          </p:cNvSpPr>
          <p:nvPr>
            <p:ph type="sldNum" sz="quarter" idx="12"/>
          </p:nvPr>
        </p:nvSpPr>
        <p:spPr/>
        <p:txBody>
          <a:bodyPr/>
          <a:lstStyle>
            <a:lvl1pPr>
              <a:defRPr/>
            </a:lvl1pPr>
          </a:lstStyle>
          <a:p>
            <a:fld id="{00609F62-7115-4976-B555-F25F268485EB}" type="slidenum">
              <a:rPr lang="en-US" altLang="zh-CN">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fontAlgn="base">
              <a:spcBef>
                <a:spcPct val="0"/>
              </a:spcBef>
              <a:spcAft>
                <a:spcPct val="0"/>
              </a:spcAft>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endParaRPr lang="en-US">
              <a:solidFill>
                <a:prstClr val="black">
                  <a:tint val="75000"/>
                </a:prstClr>
              </a:solidFill>
            </a:endParaRPr>
          </a:p>
        </p:txBody>
      </p:sp>
      <p:sp>
        <p:nvSpPr>
          <p:cNvPr id="6" name="灯片编号占位符 5"/>
          <p:cNvSpPr>
            <a:spLocks noGrp="1"/>
          </p:cNvSpPr>
          <p:nvPr>
            <p:ph type="sldNum" sz="quarter" idx="12"/>
          </p:nvPr>
        </p:nvSpPr>
        <p:spPr/>
        <p:txBody>
          <a:bodyPr/>
          <a:lstStyle/>
          <a:p>
            <a:pPr fontAlgn="base">
              <a:spcBef>
                <a:spcPct val="0"/>
              </a:spcBef>
              <a:spcAft>
                <a:spcPct val="0"/>
              </a:spcAft>
              <a:defRPr/>
            </a:pPr>
            <a:fld id="{A45165DA-22C1-4F74-9213-08D3D461E867}" type="slidenum">
              <a:rPr lang="en-US" altLang="zh-CN" smtClean="0">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fontAlgn="base">
              <a:spcBef>
                <a:spcPct val="0"/>
              </a:spcBef>
              <a:spcAft>
                <a:spcPct val="0"/>
              </a:spcAft>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endParaRPr lang="en-US" dirty="0">
              <a:solidFill>
                <a:prstClr val="black">
                  <a:tint val="75000"/>
                </a:prstClr>
              </a:solidFill>
            </a:endParaRPr>
          </a:p>
        </p:txBody>
      </p:sp>
      <p:sp>
        <p:nvSpPr>
          <p:cNvPr id="6" name="灯片编号占位符 5"/>
          <p:cNvSpPr>
            <a:spLocks noGrp="1"/>
          </p:cNvSpPr>
          <p:nvPr>
            <p:ph type="sldNum" sz="quarter" idx="12"/>
          </p:nvPr>
        </p:nvSpPr>
        <p:spPr/>
        <p:txBody>
          <a:bodyPr/>
          <a:lstStyle/>
          <a:p>
            <a:pPr fontAlgn="base">
              <a:spcBef>
                <a:spcPct val="0"/>
              </a:spcBef>
              <a:spcAft>
                <a:spcPct val="0"/>
              </a:spcAft>
              <a:defRPr/>
            </a:pPr>
            <a:fld id="{A45165DA-22C1-4F74-9213-08D3D461E867}" type="slidenum">
              <a:rPr lang="en-US" altLang="zh-CN" smtClean="0">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fontAlgn="base">
              <a:spcBef>
                <a:spcPct val="0"/>
              </a:spcBef>
              <a:spcAft>
                <a:spcPct val="0"/>
              </a:spcAft>
              <a:defRPr/>
            </a:pPr>
            <a:endParaRPr lang="en-US" altLang="zh-CN">
              <a:solidFill>
                <a:prstClr val="black">
                  <a:tint val="75000"/>
                </a:prstClr>
              </a:solidFill>
            </a:endParaRPr>
          </a:p>
        </p:txBody>
      </p:sp>
      <p:sp>
        <p:nvSpPr>
          <p:cNvPr id="6" name="页脚占位符 5"/>
          <p:cNvSpPr>
            <a:spLocks noGrp="1"/>
          </p:cNvSpPr>
          <p:nvPr>
            <p:ph type="ftr" sz="quarter" idx="11"/>
          </p:nvPr>
        </p:nvSpPr>
        <p:spPr/>
        <p:txBody>
          <a:bodyPr/>
          <a:lstStyle/>
          <a:p>
            <a:endParaRPr lang="en-US">
              <a:solidFill>
                <a:prstClr val="black">
                  <a:tint val="75000"/>
                </a:prstClr>
              </a:solidFill>
            </a:endParaRPr>
          </a:p>
        </p:txBody>
      </p:sp>
      <p:sp>
        <p:nvSpPr>
          <p:cNvPr id="7" name="灯片编号占位符 6"/>
          <p:cNvSpPr>
            <a:spLocks noGrp="1"/>
          </p:cNvSpPr>
          <p:nvPr>
            <p:ph type="sldNum" sz="quarter" idx="12"/>
          </p:nvPr>
        </p:nvSpPr>
        <p:spPr/>
        <p:txBody>
          <a:bodyPr/>
          <a:lstStyle/>
          <a:p>
            <a:pPr fontAlgn="base">
              <a:spcBef>
                <a:spcPct val="0"/>
              </a:spcBef>
              <a:spcAft>
                <a:spcPct val="0"/>
              </a:spcAft>
              <a:defRPr/>
            </a:pPr>
            <a:fld id="{A45165DA-22C1-4F74-9213-08D3D461E867}" type="slidenum">
              <a:rPr lang="en-US" altLang="zh-CN" smtClean="0">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fontAlgn="base">
              <a:spcBef>
                <a:spcPct val="0"/>
              </a:spcBef>
              <a:spcAft>
                <a:spcPct val="0"/>
              </a:spcAft>
              <a:defRPr/>
            </a:pPr>
            <a:endParaRPr lang="en-US" altLang="zh-CN">
              <a:solidFill>
                <a:prstClr val="black">
                  <a:tint val="75000"/>
                </a:prstClr>
              </a:solidFill>
            </a:endParaRPr>
          </a:p>
        </p:txBody>
      </p:sp>
      <p:sp>
        <p:nvSpPr>
          <p:cNvPr id="8" name="页脚占位符 7"/>
          <p:cNvSpPr>
            <a:spLocks noGrp="1"/>
          </p:cNvSpPr>
          <p:nvPr>
            <p:ph type="ftr" sz="quarter" idx="11"/>
          </p:nvPr>
        </p:nvSpPr>
        <p:spPr/>
        <p:txBody>
          <a:bodyPr/>
          <a:lstStyle/>
          <a:p>
            <a:endParaRPr lang="en-US">
              <a:solidFill>
                <a:prstClr val="black">
                  <a:tint val="75000"/>
                </a:prstClr>
              </a:solidFill>
            </a:endParaRPr>
          </a:p>
        </p:txBody>
      </p:sp>
      <p:sp>
        <p:nvSpPr>
          <p:cNvPr id="9" name="灯片编号占位符 8"/>
          <p:cNvSpPr>
            <a:spLocks noGrp="1"/>
          </p:cNvSpPr>
          <p:nvPr>
            <p:ph type="sldNum" sz="quarter" idx="12"/>
          </p:nvPr>
        </p:nvSpPr>
        <p:spPr/>
        <p:txBody>
          <a:bodyPr/>
          <a:lstStyle/>
          <a:p>
            <a:pPr fontAlgn="base">
              <a:spcBef>
                <a:spcPct val="0"/>
              </a:spcBef>
              <a:spcAft>
                <a:spcPct val="0"/>
              </a:spcAft>
              <a:defRPr/>
            </a:pPr>
            <a:fld id="{A45165DA-22C1-4F74-9213-08D3D461E867}" type="slidenum">
              <a:rPr lang="en-US" altLang="zh-CN" smtClean="0">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fontAlgn="base">
              <a:spcBef>
                <a:spcPct val="0"/>
              </a:spcBef>
              <a:spcAft>
                <a:spcPct val="0"/>
              </a:spcAft>
              <a:defRPr/>
            </a:pPr>
            <a:endParaRPr lang="en-US" altLang="zh-CN">
              <a:solidFill>
                <a:prstClr val="black">
                  <a:tint val="75000"/>
                </a:prstClr>
              </a:solidFill>
            </a:endParaRPr>
          </a:p>
        </p:txBody>
      </p:sp>
      <p:sp>
        <p:nvSpPr>
          <p:cNvPr id="4" name="页脚占位符 3"/>
          <p:cNvSpPr>
            <a:spLocks noGrp="1"/>
          </p:cNvSpPr>
          <p:nvPr>
            <p:ph type="ftr" sz="quarter" idx="11"/>
          </p:nvPr>
        </p:nvSpPr>
        <p:spPr/>
        <p:txBody>
          <a:bodyPr/>
          <a:lstStyle/>
          <a:p>
            <a:endParaRPr lang="en-US">
              <a:solidFill>
                <a:prstClr val="black">
                  <a:tint val="75000"/>
                </a:prstClr>
              </a:solidFill>
            </a:endParaRPr>
          </a:p>
        </p:txBody>
      </p:sp>
      <p:sp>
        <p:nvSpPr>
          <p:cNvPr id="5" name="灯片编号占位符 4"/>
          <p:cNvSpPr>
            <a:spLocks noGrp="1"/>
          </p:cNvSpPr>
          <p:nvPr>
            <p:ph type="sldNum" sz="quarter" idx="12"/>
          </p:nvPr>
        </p:nvSpPr>
        <p:spPr/>
        <p:txBody>
          <a:bodyPr/>
          <a:lstStyle/>
          <a:p>
            <a:pPr fontAlgn="base">
              <a:spcBef>
                <a:spcPct val="0"/>
              </a:spcBef>
              <a:spcAft>
                <a:spcPct val="0"/>
              </a:spcAft>
              <a:defRPr/>
            </a:pPr>
            <a:fld id="{A45165DA-22C1-4F74-9213-08D3D461E867}" type="slidenum">
              <a:rPr lang="en-US" altLang="zh-CN" smtClean="0">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fontAlgn="base">
              <a:spcBef>
                <a:spcPct val="0"/>
              </a:spcBef>
              <a:spcAft>
                <a:spcPct val="0"/>
              </a:spcAft>
              <a:defRPr/>
            </a:pPr>
            <a:endParaRPr lang="en-US" altLang="zh-CN">
              <a:solidFill>
                <a:prstClr val="black">
                  <a:tint val="75000"/>
                </a:prstClr>
              </a:solidFill>
            </a:endParaRPr>
          </a:p>
        </p:txBody>
      </p:sp>
      <p:sp>
        <p:nvSpPr>
          <p:cNvPr id="3" name="页脚占位符 2"/>
          <p:cNvSpPr>
            <a:spLocks noGrp="1"/>
          </p:cNvSpPr>
          <p:nvPr>
            <p:ph type="ftr" sz="quarter" idx="11"/>
          </p:nvPr>
        </p:nvSpPr>
        <p:spPr/>
        <p:txBody>
          <a:bodyPr/>
          <a:lstStyle/>
          <a:p>
            <a:endParaRPr lang="en-US">
              <a:solidFill>
                <a:prstClr val="black">
                  <a:tint val="75000"/>
                </a:prstClr>
              </a:solidFill>
            </a:endParaRPr>
          </a:p>
        </p:txBody>
      </p:sp>
      <p:sp>
        <p:nvSpPr>
          <p:cNvPr id="4" name="灯片编号占位符 3"/>
          <p:cNvSpPr>
            <a:spLocks noGrp="1"/>
          </p:cNvSpPr>
          <p:nvPr>
            <p:ph type="sldNum" sz="quarter" idx="12"/>
          </p:nvPr>
        </p:nvSpPr>
        <p:spPr/>
        <p:txBody>
          <a:bodyPr/>
          <a:lstStyle/>
          <a:p>
            <a:pPr fontAlgn="base">
              <a:spcBef>
                <a:spcPct val="0"/>
              </a:spcBef>
              <a:spcAft>
                <a:spcPct val="0"/>
              </a:spcAft>
              <a:defRPr/>
            </a:pPr>
            <a:fld id="{A45165DA-22C1-4F74-9213-08D3D461E867}" type="slidenum">
              <a:rPr lang="en-US" altLang="zh-CN" smtClean="0">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fontAlgn="base">
              <a:spcBef>
                <a:spcPct val="0"/>
              </a:spcBef>
              <a:spcAft>
                <a:spcPct val="0"/>
              </a:spcAft>
              <a:defRPr/>
            </a:pPr>
            <a:endParaRPr lang="en-US" altLang="zh-CN">
              <a:solidFill>
                <a:prstClr val="black">
                  <a:tint val="75000"/>
                </a:prstClr>
              </a:solidFill>
            </a:endParaRPr>
          </a:p>
        </p:txBody>
      </p:sp>
      <p:sp>
        <p:nvSpPr>
          <p:cNvPr id="6" name="页脚占位符 5"/>
          <p:cNvSpPr>
            <a:spLocks noGrp="1"/>
          </p:cNvSpPr>
          <p:nvPr>
            <p:ph type="ftr" sz="quarter" idx="11"/>
          </p:nvPr>
        </p:nvSpPr>
        <p:spPr/>
        <p:txBody>
          <a:bodyPr/>
          <a:lstStyle/>
          <a:p>
            <a:endParaRPr lang="en-US">
              <a:solidFill>
                <a:prstClr val="black">
                  <a:tint val="75000"/>
                </a:prstClr>
              </a:solidFill>
            </a:endParaRPr>
          </a:p>
        </p:txBody>
      </p:sp>
      <p:sp>
        <p:nvSpPr>
          <p:cNvPr id="7" name="灯片编号占位符 6"/>
          <p:cNvSpPr>
            <a:spLocks noGrp="1"/>
          </p:cNvSpPr>
          <p:nvPr>
            <p:ph type="sldNum" sz="quarter" idx="12"/>
          </p:nvPr>
        </p:nvSpPr>
        <p:spPr/>
        <p:txBody>
          <a:bodyPr/>
          <a:lstStyle/>
          <a:p>
            <a:pPr fontAlgn="base">
              <a:spcBef>
                <a:spcPct val="0"/>
              </a:spcBef>
              <a:spcAft>
                <a:spcPct val="0"/>
              </a:spcAft>
              <a:defRPr/>
            </a:pPr>
            <a:fld id="{A45165DA-22C1-4F74-9213-08D3D461E867}" type="slidenum">
              <a:rPr lang="en-US" altLang="zh-CN" smtClean="0">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fontAlgn="base">
              <a:spcBef>
                <a:spcPct val="0"/>
              </a:spcBef>
              <a:spcAft>
                <a:spcPct val="0"/>
              </a:spcAft>
              <a:defRPr/>
            </a:pPr>
            <a:endParaRPr lang="en-US" altLang="zh-CN">
              <a:solidFill>
                <a:prstClr val="black">
                  <a:tint val="75000"/>
                </a:prstClr>
              </a:solidFill>
            </a:endParaRPr>
          </a:p>
        </p:txBody>
      </p:sp>
      <p:sp>
        <p:nvSpPr>
          <p:cNvPr id="6" name="页脚占位符 5"/>
          <p:cNvSpPr>
            <a:spLocks noGrp="1"/>
          </p:cNvSpPr>
          <p:nvPr>
            <p:ph type="ftr" sz="quarter" idx="11"/>
          </p:nvPr>
        </p:nvSpPr>
        <p:spPr/>
        <p:txBody>
          <a:bodyPr/>
          <a:lstStyle/>
          <a:p>
            <a:endParaRPr lang="en-US">
              <a:solidFill>
                <a:prstClr val="black">
                  <a:tint val="75000"/>
                </a:prstClr>
              </a:solidFill>
            </a:endParaRPr>
          </a:p>
        </p:txBody>
      </p:sp>
      <p:sp>
        <p:nvSpPr>
          <p:cNvPr id="7" name="灯片编号占位符 6"/>
          <p:cNvSpPr>
            <a:spLocks noGrp="1"/>
          </p:cNvSpPr>
          <p:nvPr>
            <p:ph type="sldNum" sz="quarter" idx="12"/>
          </p:nvPr>
        </p:nvSpPr>
        <p:spPr/>
        <p:txBody>
          <a:bodyPr/>
          <a:lstStyle/>
          <a:p>
            <a:pPr fontAlgn="base">
              <a:spcBef>
                <a:spcPct val="0"/>
              </a:spcBef>
              <a:spcAft>
                <a:spcPct val="0"/>
              </a:spcAft>
              <a:defRPr/>
            </a:pPr>
            <a:fld id="{A45165DA-22C1-4F74-9213-08D3D461E867}" type="slidenum">
              <a:rPr lang="en-US" altLang="zh-CN" smtClean="0">
                <a:solidFill>
                  <a:prstClr val="black">
                    <a:tint val="75000"/>
                  </a:prstClr>
                </a:solidFill>
              </a:rPr>
            </a:fld>
            <a:endParaRPr lang="en-US" altLang="zh-CN">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372C-7A1E-49E4-8FE5-E6C0E0024838}"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E8544-4F1F-463F-85E2-7CE9BAE29BF3}" type="slidenum">
              <a:rPr lang="zh-CN" altLang="en-US" smtClean="0">
                <a:solidFill>
                  <a:prstClr val="black">
                    <a:tint val="75000"/>
                  </a:prstClr>
                </a:solidFill>
              </a:rPr>
            </a:fld>
            <a:endParaRPr lang="zh-CN" altLang="en-US">
              <a:solidFill>
                <a:prstClr val="black">
                  <a:tint val="75000"/>
                </a:prstClr>
              </a:solidFill>
            </a:endParaRPr>
          </a:p>
        </p:txBody>
      </p:sp>
      <p:grpSp>
        <p:nvGrpSpPr>
          <p:cNvPr id="7" name="shpGridNormal" hidden="1"/>
          <p:cNvGrpSpPr/>
          <p:nvPr userDrawn="1"/>
        </p:nvGrpSpPr>
        <p:grpSpPr bwMode="auto">
          <a:xfrm>
            <a:off x="396875" y="514350"/>
            <a:ext cx="8355013" cy="6005513"/>
            <a:chOff x="271" y="324"/>
            <a:chExt cx="5701" cy="3783"/>
          </a:xfrm>
        </p:grpSpPr>
        <p:sp>
          <p:nvSpPr>
            <p:cNvPr id="8" name="shpGridTitle" hidden="1"/>
            <p:cNvSpPr>
              <a:spLocks noChangeArrowheads="1"/>
            </p:cNvSpPr>
            <p:nvPr userDrawn="1"/>
          </p:nvSpPr>
          <p:spPr bwMode="auto">
            <a:xfrm>
              <a:off x="271" y="324"/>
              <a:ext cx="5701" cy="771"/>
            </a:xfrm>
            <a:prstGeom prst="rect">
              <a:avLst/>
            </a:prstGeom>
            <a:noFill/>
            <a:ln w="12700">
              <a:solidFill>
                <a:srgbClr val="676767"/>
              </a:solidFill>
              <a:miter lim="800000"/>
            </a:ln>
            <a:effectLst/>
          </p:spPr>
          <p:txBody>
            <a:bodyPr wrap="none" anchor="ctr"/>
            <a:lstStyle/>
            <a:p>
              <a:pPr algn="ctr" eaLnBrk="0" fontAlgn="base" hangingPunct="0">
                <a:spcBef>
                  <a:spcPct val="50000"/>
                </a:spcBef>
                <a:spcAft>
                  <a:spcPct val="0"/>
                </a:spcAft>
                <a:defRPr/>
              </a:pPr>
              <a:endParaRPr lang="en-US" altLang="zh-CN" sz="2400">
                <a:solidFill>
                  <a:srgbClr val="FFFFFF"/>
                </a:solidFill>
                <a:latin typeface="Imago" pitchFamily="2" charset="0"/>
              </a:endParaRPr>
            </a:p>
          </p:txBody>
        </p:sp>
        <p:sp>
          <p:nvSpPr>
            <p:cNvPr id="9" name="shpGridMain" hidden="1"/>
            <p:cNvSpPr>
              <a:spLocks noChangeArrowheads="1"/>
            </p:cNvSpPr>
            <p:nvPr userDrawn="1"/>
          </p:nvSpPr>
          <p:spPr bwMode="auto">
            <a:xfrm>
              <a:off x="271" y="1179"/>
              <a:ext cx="5701" cy="2776"/>
            </a:xfrm>
            <a:prstGeom prst="rect">
              <a:avLst/>
            </a:prstGeom>
            <a:noFill/>
            <a:ln w="12700">
              <a:solidFill>
                <a:srgbClr val="676767"/>
              </a:solidFill>
              <a:miter lim="800000"/>
            </a:ln>
            <a:effectLst/>
          </p:spPr>
          <p:txBody>
            <a:bodyPr wrap="none" anchor="ctr"/>
            <a:lstStyle/>
            <a:p>
              <a:pPr algn="ctr" eaLnBrk="0" fontAlgn="base" hangingPunct="0">
                <a:spcBef>
                  <a:spcPct val="50000"/>
                </a:spcBef>
                <a:spcAft>
                  <a:spcPct val="0"/>
                </a:spcAft>
                <a:defRPr/>
              </a:pPr>
              <a:endParaRPr lang="en-US" altLang="zh-CN" sz="2400">
                <a:solidFill>
                  <a:srgbClr val="FFFFFF"/>
                </a:solidFill>
                <a:latin typeface="Imago" pitchFamily="2" charset="0"/>
              </a:endParaRPr>
            </a:p>
          </p:txBody>
        </p:sp>
        <p:sp>
          <p:nvSpPr>
            <p:cNvPr id="10" name="shpGridFooter" hidden="1"/>
            <p:cNvSpPr>
              <a:spLocks noChangeArrowheads="1"/>
            </p:cNvSpPr>
            <p:nvPr userDrawn="1"/>
          </p:nvSpPr>
          <p:spPr bwMode="auto">
            <a:xfrm>
              <a:off x="271" y="4005"/>
              <a:ext cx="5701" cy="102"/>
            </a:xfrm>
            <a:prstGeom prst="rect">
              <a:avLst/>
            </a:prstGeom>
            <a:noFill/>
            <a:ln w="12700">
              <a:solidFill>
                <a:srgbClr val="676767"/>
              </a:solidFill>
              <a:miter lim="800000"/>
            </a:ln>
            <a:effectLst/>
          </p:spPr>
          <p:txBody>
            <a:bodyPr wrap="none" anchor="ctr"/>
            <a:lstStyle/>
            <a:p>
              <a:pPr algn="ctr" eaLnBrk="0" fontAlgn="base" hangingPunct="0">
                <a:spcBef>
                  <a:spcPct val="50000"/>
                </a:spcBef>
                <a:spcAft>
                  <a:spcPct val="0"/>
                </a:spcAft>
                <a:defRPr/>
              </a:pPr>
              <a:endParaRPr lang="en-US" altLang="zh-CN" sz="2400">
                <a:solidFill>
                  <a:srgbClr val="FFFFFF"/>
                </a:solidFill>
                <a:latin typeface="Imago" pitchFamily="2" charset="0"/>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microsoft.com/office/2007/relationships/hdphoto" Target="../media/image2.wdp"/><Relationship Id="rId2" Type="http://schemas.openxmlformats.org/officeDocument/2006/relationships/image" Target="../media/image1.jpeg"/><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microsoft.com/office/2007/relationships/hdphoto" Target="../media/image2.wdp"/><Relationship Id="rId2" Type="http://schemas.openxmlformats.org/officeDocument/2006/relationships/image" Target="../media/image1.jpeg"/><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microsoft.com/office/2007/relationships/hdphoto" Target="../media/image2.wdp"/><Relationship Id="rId2" Type="http://schemas.openxmlformats.org/officeDocument/2006/relationships/image" Target="../media/image1.jpeg"/><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2.xml"/><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microsoft.com/office/2007/relationships/hdphoto" Target="../media/image2.wdp"/><Relationship Id="rId2" Type="http://schemas.openxmlformats.org/officeDocument/2006/relationships/image" Target="../media/image1.jpeg"/><Relationship Id="rId1" Type="http://schemas.openxmlformats.org/officeDocument/2006/relationships/image" Target="../media/image4.png"/></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microsoft.com/office/2007/relationships/hdphoto" Target="../media/image2.wdp"/><Relationship Id="rId2" Type="http://schemas.openxmlformats.org/officeDocument/2006/relationships/image" Target="../media/image1.jpeg"/><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microsoft.com/office/2007/relationships/hdphoto" Target="../media/image2.wdp"/><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microsoft.com/office/2007/relationships/hdphoto" Target="../media/image2.wdp"/><Relationship Id="rId2" Type="http://schemas.openxmlformats.org/officeDocument/2006/relationships/image" Target="../media/image1.jpeg"/><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2.xml"/><Relationship Id="rId3" Type="http://schemas.microsoft.com/office/2007/relationships/hdphoto" Target="../media/image2.wdp"/><Relationship Id="rId2" Type="http://schemas.openxmlformats.org/officeDocument/2006/relationships/image" Target="../media/image1.jpeg"/><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7.xml"/><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7.xml"/><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microsoft.com/office/2007/relationships/hdphoto" Target="../media/image2.wdp"/><Relationship Id="rId2" Type="http://schemas.openxmlformats.org/officeDocument/2006/relationships/image" Target="../media/image1.jpeg"/><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74672" y="1565920"/>
            <a:ext cx="8229600" cy="1143000"/>
          </a:xfrm>
        </p:spPr>
        <p:txBody>
          <a:bodyPr>
            <a:noAutofit/>
          </a:bodyPr>
          <a:lstStyle/>
          <a:p>
            <a:pPr>
              <a:spcBef>
                <a:spcPct val="20000"/>
              </a:spcBef>
            </a:pPr>
            <a:r>
              <a:rPr lang="zh-CN" altLang="en-US" b="1" dirty="0">
                <a:solidFill>
                  <a:schemeClr val="accent2">
                    <a:lumMod val="50000"/>
                  </a:schemeClr>
                </a:solidFill>
                <a:latin typeface="黑体" panose="02010609060101010101" pitchFamily="49" charset="-122"/>
                <a:ea typeface="黑体" panose="02010609060101010101" pitchFamily="49" charset="-122"/>
                <a:cs typeface="+mn-cs"/>
              </a:rPr>
              <a:t>卵巢肿瘤诊治进展</a:t>
            </a:r>
            <a:endParaRPr lang="zh-CN" altLang="en-US" b="1" dirty="0">
              <a:solidFill>
                <a:schemeClr val="accent2">
                  <a:lumMod val="50000"/>
                </a:schemeClr>
              </a:solidFill>
              <a:latin typeface="黑体" panose="02010609060101010101" pitchFamily="49" charset="-122"/>
              <a:ea typeface="黑体" panose="02010609060101010101" pitchFamily="49" charset="-122"/>
              <a:cs typeface="+mn-cs"/>
            </a:endParaRPr>
          </a:p>
        </p:txBody>
      </p:sp>
      <p:pic>
        <p:nvPicPr>
          <p:cNvPr id="3" name="图片 2"/>
          <p:cNvPicPr>
            <a:picLocks noChangeAspect="1"/>
          </p:cNvPicPr>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17472" y="5157192"/>
            <a:ext cx="9144000" cy="866274"/>
          </a:xfrm>
          <a:prstGeom prst="rect">
            <a:avLst/>
          </a:prstGeom>
          <a:effectLst>
            <a:reflection blurRad="800100" endPos="0" dir="5400000" sy="-100000" algn="bl" rotWithShape="0"/>
          </a:effectLst>
        </p:spPr>
      </p:pic>
      <p:sp>
        <p:nvSpPr>
          <p:cNvPr id="4" name="矩形 3"/>
          <p:cNvSpPr/>
          <p:nvPr/>
        </p:nvSpPr>
        <p:spPr>
          <a:xfrm>
            <a:off x="1032510" y="3170555"/>
            <a:ext cx="6654165" cy="2288540"/>
          </a:xfrm>
          <a:prstGeom prst="rect">
            <a:avLst/>
          </a:prstGeom>
        </p:spPr>
        <p:txBody>
          <a:bodyPr>
            <a:noAutofit/>
          </a:bodyPr>
          <a:lstStyle/>
          <a:p>
            <a:pPr algn="ctr">
              <a:lnSpc>
                <a:spcPct val="150000"/>
              </a:lnSpc>
              <a:defRPr/>
            </a:pPr>
            <a:r>
              <a:rPr lang="zh-CN" altLang="en-US" sz="2800" b="1" dirty="0">
                <a:solidFill>
                  <a:srgbClr val="C0504D">
                    <a:lumMod val="75000"/>
                  </a:srgbClr>
                </a:solidFill>
                <a:latin typeface="华文行楷" panose="02010800040101010101" pitchFamily="2" charset="-122"/>
                <a:ea typeface="华文行楷" panose="02010800040101010101" pitchFamily="2" charset="-122"/>
                <a:cs typeface="Arial" panose="020B0604020202020204" pitchFamily="34" charset="0"/>
              </a:rPr>
              <a:t>新洲区人民医院妇科主任医师</a:t>
            </a:r>
            <a:endParaRPr lang="en-US" altLang="zh-CN" sz="2800" b="1" dirty="0">
              <a:solidFill>
                <a:srgbClr val="C0504D">
                  <a:lumMod val="75000"/>
                </a:srgbClr>
              </a:solidFill>
              <a:latin typeface="华文行楷" panose="02010800040101010101" pitchFamily="2" charset="-122"/>
              <a:ea typeface="华文行楷" panose="02010800040101010101" pitchFamily="2" charset="-122"/>
              <a:cs typeface="Arial" panose="020B0604020202020204" pitchFamily="34" charset="0"/>
            </a:endParaRPr>
          </a:p>
          <a:p>
            <a:pPr algn="ctr">
              <a:lnSpc>
                <a:spcPct val="150000"/>
              </a:lnSpc>
              <a:defRPr/>
            </a:pPr>
            <a:r>
              <a:rPr lang="zh-CN" altLang="en-US" sz="2800" b="1" dirty="0">
                <a:solidFill>
                  <a:srgbClr val="C0504D">
                    <a:lumMod val="75000"/>
                  </a:srgbClr>
                </a:solidFill>
                <a:latin typeface="华文行楷" panose="02010800040101010101" pitchFamily="2" charset="-122"/>
                <a:ea typeface="华文行楷" panose="02010800040101010101" pitchFamily="2" charset="-122"/>
                <a:cs typeface="Arial" panose="020B0604020202020204" pitchFamily="34" charset="0"/>
              </a:rPr>
              <a:t>邱俊源</a:t>
            </a:r>
            <a:endParaRPr lang="zh-CN" altLang="en-US" sz="2800" b="1" dirty="0">
              <a:solidFill>
                <a:srgbClr val="C0504D">
                  <a:lumMod val="75000"/>
                </a:srgbClr>
              </a:solidFill>
              <a:latin typeface="华文行楷" panose="02010800040101010101" pitchFamily="2" charset="-122"/>
              <a:ea typeface="华文行楷" panose="02010800040101010101" pitchFamily="2" charset="-122"/>
              <a:cs typeface="Arial" panose="020B0604020202020204" pitchFamily="34" charset="0"/>
            </a:endParaRPr>
          </a:p>
        </p:txBody>
      </p:sp>
      <p:sp>
        <p:nvSpPr>
          <p:cNvPr id="5" name="Line 4"/>
          <p:cNvSpPr>
            <a:spLocks noChangeShapeType="1"/>
          </p:cNvSpPr>
          <p:nvPr/>
        </p:nvSpPr>
        <p:spPr bwMode="auto">
          <a:xfrm>
            <a:off x="117358" y="2708920"/>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pic>
        <p:nvPicPr>
          <p:cNvPr id="6" name="Picture 2" descr="C:\Users\chbchb\AppData\Local\Temp\360zip$Temp\360$0\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4215" y="6241505"/>
            <a:ext cx="571443" cy="43624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11560" y="425280"/>
            <a:ext cx="3756660" cy="706755"/>
          </a:xfrm>
          <a:prstGeom prst="rect">
            <a:avLst/>
          </a:prstGeom>
        </p:spPr>
        <p:txBody>
          <a:bodyPr wrap="none">
            <a:spAutoFit/>
          </a:bodyPr>
          <a:lstStyle/>
          <a:p>
            <a:r>
              <a:rPr lang="zh-CN" altLang="en-US" sz="4000" b="1" dirty="0">
                <a:solidFill>
                  <a:schemeClr val="accent2">
                    <a:lumMod val="50000"/>
                  </a:schemeClr>
                </a:solidFill>
                <a:latin typeface="黑体" panose="02010609060101010101" pitchFamily="49" charset="-122"/>
                <a:ea typeface="黑体" panose="02010609060101010101" pitchFamily="49" charset="-122"/>
              </a:rPr>
              <a:t>原发性腹膜肿瘤</a:t>
            </a:r>
            <a:endParaRPr lang="zh-CN" altLang="en-US" sz="4000" b="1" dirty="0">
              <a:solidFill>
                <a:schemeClr val="accent2">
                  <a:lumMod val="50000"/>
                </a:schemeClr>
              </a:solidFill>
              <a:latin typeface="黑体" panose="02010609060101010101" pitchFamily="49" charset="-122"/>
              <a:ea typeface="黑体" panose="02010609060101010101" pitchFamily="49" charset="-122"/>
            </a:endParaRPr>
          </a:p>
        </p:txBody>
      </p:sp>
      <p:sp>
        <p:nvSpPr>
          <p:cNvPr id="5" name="Line 4"/>
          <p:cNvSpPr>
            <a:spLocks noChangeShapeType="1"/>
          </p:cNvSpPr>
          <p:nvPr/>
        </p:nvSpPr>
        <p:spPr bwMode="auto">
          <a:xfrm>
            <a:off x="117358" y="1287924"/>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4" name="矩形 3"/>
          <p:cNvSpPr/>
          <p:nvPr/>
        </p:nvSpPr>
        <p:spPr>
          <a:xfrm>
            <a:off x="360680" y="1443355"/>
            <a:ext cx="8507095" cy="2619375"/>
          </a:xfrm>
          <a:prstGeom prst="rect">
            <a:avLst/>
          </a:prstGeom>
        </p:spPr>
        <p:txBody>
          <a:bodyPr wrap="square">
            <a:noAutofit/>
          </a:bodyPr>
          <a:lstStyle/>
          <a:p>
            <a:pPr>
              <a:lnSpc>
                <a:spcPct val="150000"/>
              </a:lnSpc>
            </a:pPr>
            <a:r>
              <a:rPr lang="zh-CN" altLang="en-US" sz="2000" dirty="0" smtClean="0">
                <a:solidFill>
                  <a:schemeClr val="accent2">
                    <a:lumMod val="50000"/>
                  </a:schemeClr>
                </a:solidFill>
                <a:latin typeface="黑体" panose="02010609060101010101" pitchFamily="49" charset="-122"/>
                <a:ea typeface="黑体" panose="02010609060101010101" pitchFamily="49" charset="-122"/>
              </a:rPr>
              <a:t>   </a:t>
            </a:r>
            <a:r>
              <a:rPr lang="zh-CN" altLang="en-US" sz="2000" b="1" dirty="0">
                <a:solidFill>
                  <a:schemeClr val="accent2">
                    <a:lumMod val="50000"/>
                  </a:schemeClr>
                </a:solidFill>
                <a:latin typeface="黑体" panose="02010609060101010101" pitchFamily="49" charset="-122"/>
                <a:ea typeface="黑体" panose="02010609060101010101" pitchFamily="49" charset="-122"/>
                <a:sym typeface="+mn-ea"/>
              </a:rPr>
              <a:t>原发性腹膜肿瘤是一种少见肿瘤，组织学上</a:t>
            </a:r>
            <a:r>
              <a:rPr lang="zh-CN" altLang="en-US" sz="2000" b="1" dirty="0">
                <a:solidFill>
                  <a:schemeClr val="accent2">
                    <a:lumMod val="50000"/>
                  </a:schemeClr>
                </a:solidFill>
                <a:latin typeface="黑体" panose="02010609060101010101" pitchFamily="49" charset="-122"/>
                <a:ea typeface="黑体" panose="02010609060101010101" pitchFamily="49" charset="-122"/>
                <a:sym typeface="+mn-ea"/>
              </a:rPr>
              <a:t>原发于腹膜，组织类型复杂，多见于更年期及绝经后妇女。可发生于腹膜、盆腔、肠系膜、阔韧带等处。恶性多于良性。原发性腹膜肿瘤组织学与卵巢原发肿瘤光镜下形态极为相似，在免疫组化及电镜下的超微结构上差异不明显。</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a:p>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p:txBody>
      </p:sp>
      <p:pic>
        <p:nvPicPr>
          <p:cNvPr id="8" name="内容占位符 6"/>
          <p:cNvPicPr>
            <a:picLocks noChangeAspect="1"/>
          </p:cNvPicPr>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12989" y="5148764"/>
            <a:ext cx="9156989" cy="899689"/>
          </a:xfrm>
          <a:prstGeom prst="rect">
            <a:avLst/>
          </a:prstGeom>
          <a:effectLst>
            <a:reflection blurRad="800100" endPos="0" dir="5400000" sy="-100000" algn="bl" rotWithShape="0"/>
          </a:effectLst>
        </p:spPr>
      </p:pic>
      <p:pic>
        <p:nvPicPr>
          <p:cNvPr id="9" name="Picture 2" descr="C:\Users\chbchb\AppData\Local\Temp\360zip$Temp\360$0\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4215" y="6241505"/>
            <a:ext cx="571443" cy="43624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4000" b="1" dirty="0">
                <a:solidFill>
                  <a:schemeClr val="accent2">
                    <a:lumMod val="50000"/>
                  </a:schemeClr>
                </a:solidFill>
                <a:latin typeface="黑体" panose="02010609060101010101" pitchFamily="49" charset="-122"/>
                <a:ea typeface="黑体" panose="02010609060101010101" pitchFamily="49" charset="-122"/>
                <a:cs typeface="+mn-cs"/>
              </a:rPr>
              <a:t>转移性卵巢癌</a:t>
            </a:r>
            <a:endParaRPr lang="zh-CN" altLang="en-US" sz="4000" b="1" dirty="0">
              <a:solidFill>
                <a:schemeClr val="accent2">
                  <a:lumMod val="50000"/>
                </a:schemeClr>
              </a:solidFill>
              <a:latin typeface="黑体" panose="02010609060101010101" pitchFamily="49" charset="-122"/>
              <a:ea typeface="黑体" panose="02010609060101010101" pitchFamily="49" charset="-122"/>
              <a:cs typeface="+mn-cs"/>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155962"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内容占位符 6"/>
          <p:cNvPicPr>
            <a:picLocks noGrp="1" noChangeAspect="1"/>
          </p:cNvPicPr>
          <p:nvPr>
            <p:ph idx="1"/>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33536" y="5229200"/>
            <a:ext cx="9156989" cy="899689"/>
          </a:xfrm>
          <a:prstGeom prst="rect">
            <a:avLst/>
          </a:prstGeom>
          <a:effectLst>
            <a:reflection blurRad="800100" endPos="0" dir="5400000" sy="-100000" algn="bl" rotWithShape="0"/>
          </a:effectLst>
        </p:spPr>
      </p:pic>
      <p:sp>
        <p:nvSpPr>
          <p:cNvPr id="8" name="Line 4"/>
          <p:cNvSpPr>
            <a:spLocks noChangeShapeType="1"/>
          </p:cNvSpPr>
          <p:nvPr/>
        </p:nvSpPr>
        <p:spPr bwMode="auto">
          <a:xfrm>
            <a:off x="117358" y="1268760"/>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3" name="矩形 2"/>
          <p:cNvSpPr/>
          <p:nvPr/>
        </p:nvSpPr>
        <p:spPr>
          <a:xfrm>
            <a:off x="410170" y="1412776"/>
            <a:ext cx="8261505" cy="1476375"/>
          </a:xfrm>
          <a:prstGeom prst="rect">
            <a:avLst/>
          </a:prstGeom>
        </p:spPr>
        <p:txBody>
          <a:bodyPr wrap="square">
            <a:spAutoFit/>
          </a:bodyPr>
          <a:lstStyle/>
          <a:p>
            <a:pPr marL="285750" indent="-285750">
              <a:lnSpc>
                <a:spcPct val="150000"/>
              </a:lnSpc>
              <a:buClr>
                <a:schemeClr val="accent6">
                  <a:lumMod val="40000"/>
                  <a:lumOff val="60000"/>
                </a:schemeClr>
              </a:buClr>
              <a:buFont typeface="Wingdings" panose="05000000000000000000" pitchFamily="2" charset="2"/>
              <a:buChar char="l"/>
            </a:pPr>
            <a:r>
              <a:rPr lang="zh-CN" altLang="en-US" sz="2000" b="1" dirty="0">
                <a:solidFill>
                  <a:schemeClr val="accent2">
                    <a:lumMod val="50000"/>
                  </a:schemeClr>
                </a:solidFill>
                <a:latin typeface="黑体" panose="02010609060101010101" pitchFamily="49" charset="-122"/>
                <a:ea typeface="黑体" panose="02010609060101010101" pitchFamily="49" charset="-122"/>
                <a:sym typeface="+mn-ea"/>
              </a:rPr>
              <a:t>任何其他器官的癌转移至卵巢都叫转移性卵巢癌</a:t>
            </a:r>
            <a:r>
              <a:rPr lang="zh-CN" altLang="en-US" sz="2000" dirty="0">
                <a:solidFill>
                  <a:schemeClr val="accent2">
                    <a:lumMod val="50000"/>
                  </a:schemeClr>
                </a:solidFill>
                <a:latin typeface="黑体" panose="02010609060101010101" pitchFamily="49" charset="-122"/>
                <a:ea typeface="黑体" panose="02010609060101010101" pitchFamily="49" charset="-122"/>
              </a:rPr>
              <a:t>，多来源于胃肠道、乳腺、宫体。结肠腺癌是最常见的原发病灶，乳腺癌居第二位，子宫内膜癌也常转移至卵巢。此外，还有一些原发部位不明的卵巢转移癌。</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4000" b="1" dirty="0">
                <a:solidFill>
                  <a:schemeClr val="accent2">
                    <a:lumMod val="50000"/>
                  </a:schemeClr>
                </a:solidFill>
                <a:latin typeface="黑体" panose="02010609060101010101" pitchFamily="49" charset="-122"/>
                <a:ea typeface="黑体" panose="02010609060101010101" pitchFamily="49" charset="-122"/>
                <a:cs typeface="+mn-cs"/>
              </a:rPr>
              <a:t>非赘生性卵巢囊肿</a:t>
            </a:r>
            <a:endParaRPr lang="zh-CN" altLang="en-US" sz="4000" b="1" dirty="0">
              <a:solidFill>
                <a:schemeClr val="accent2">
                  <a:lumMod val="50000"/>
                </a:schemeClr>
              </a:solidFill>
              <a:latin typeface="黑体" panose="02010609060101010101" pitchFamily="49" charset="-122"/>
              <a:ea typeface="黑体" panose="02010609060101010101" pitchFamily="49" charset="-122"/>
              <a:cs typeface="+mn-cs"/>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155962"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内容占位符 6"/>
          <p:cNvPicPr>
            <a:picLocks noGrp="1" noChangeAspect="1"/>
          </p:cNvPicPr>
          <p:nvPr>
            <p:ph idx="1"/>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33536" y="5229200"/>
            <a:ext cx="9156989" cy="899689"/>
          </a:xfrm>
          <a:prstGeom prst="rect">
            <a:avLst/>
          </a:prstGeom>
          <a:effectLst>
            <a:reflection blurRad="800100" endPos="0" dir="5400000" sy="-100000" algn="bl" rotWithShape="0"/>
          </a:effectLst>
        </p:spPr>
      </p:pic>
      <p:sp>
        <p:nvSpPr>
          <p:cNvPr id="8" name="Line 4"/>
          <p:cNvSpPr>
            <a:spLocks noChangeShapeType="1"/>
          </p:cNvSpPr>
          <p:nvPr/>
        </p:nvSpPr>
        <p:spPr bwMode="auto">
          <a:xfrm>
            <a:off x="117358" y="1412776"/>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3" name="矩形 2"/>
          <p:cNvSpPr/>
          <p:nvPr/>
        </p:nvSpPr>
        <p:spPr>
          <a:xfrm>
            <a:off x="410170" y="1772816"/>
            <a:ext cx="8261505" cy="1938020"/>
          </a:xfrm>
          <a:prstGeom prst="rect">
            <a:avLst/>
          </a:prstGeom>
        </p:spPr>
        <p:txBody>
          <a:bodyPr wrap="square">
            <a:spAutoFit/>
          </a:bodyPr>
          <a:lstStyle/>
          <a:p>
            <a:pPr marL="342900" indent="-342900">
              <a:lnSpc>
                <a:spcPct val="150000"/>
              </a:lnSpc>
              <a:buClr>
                <a:schemeClr val="accent6">
                  <a:lumMod val="40000"/>
                  <a:lumOff val="60000"/>
                </a:schemeClr>
              </a:buClr>
              <a:buFont typeface="Wingdings" panose="05000000000000000000" pitchFamily="2" charset="2"/>
              <a:buChar char="l"/>
            </a:pPr>
            <a:r>
              <a:rPr lang="zh-CN" altLang="en-US" sz="2000" b="1" dirty="0">
                <a:solidFill>
                  <a:schemeClr val="accent2">
                    <a:lumMod val="50000"/>
                  </a:schemeClr>
                </a:solidFill>
                <a:latin typeface="黑体" panose="02010609060101010101" pitchFamily="49" charset="-122"/>
                <a:ea typeface="黑体" panose="02010609060101010101" pitchFamily="49" charset="-122"/>
                <a:sym typeface="+mn-ea"/>
              </a:rPr>
              <a:t>非赘生性卵巢囊肿</a:t>
            </a:r>
            <a:r>
              <a:rPr lang="zh-CN" altLang="zh-CN" sz="2000" dirty="0" smtClean="0"/>
              <a:t>：一般是指直径＜</a:t>
            </a:r>
            <a:r>
              <a:rPr lang="en-US" altLang="zh-CN" sz="2000" dirty="0" smtClean="0"/>
              <a:t>5cm</a:t>
            </a:r>
            <a:r>
              <a:rPr lang="zh-CN" altLang="en-US" sz="2000" dirty="0" smtClean="0"/>
              <a:t>卵巢囊肿，多为生理性囊肿。临床上常多为滤泡囊肿、卵泡膜</a:t>
            </a:r>
            <a:r>
              <a:rPr lang="en-US" altLang="zh-CN" sz="2000" dirty="0" smtClean="0"/>
              <a:t>-</a:t>
            </a:r>
            <a:r>
              <a:rPr lang="zh-CN" altLang="en-US" sz="2000" dirty="0" smtClean="0"/>
              <a:t>黄素囊肿、黄体囊肿等。也有一部分为盆腔感染治愈后黏连包裹形成囊肿。另有一部分为子宫内膜异位囊肿。</a:t>
            </a:r>
            <a:endParaRPr lang="zh-CN" altLang="en-US"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4000" b="1" dirty="0">
                <a:solidFill>
                  <a:schemeClr val="accent2">
                    <a:lumMod val="50000"/>
                  </a:schemeClr>
                </a:solidFill>
                <a:latin typeface="黑体" panose="02010609060101010101" pitchFamily="49" charset="-122"/>
                <a:ea typeface="黑体" panose="02010609060101010101" pitchFamily="49" charset="-122"/>
              </a:rPr>
              <a:t>卵巢肿瘤并发症</a:t>
            </a:r>
            <a:endParaRPr lang="zh-CN" altLang="en-US" sz="4000" b="1" dirty="0">
              <a:solidFill>
                <a:schemeClr val="accent2">
                  <a:lumMod val="50000"/>
                </a:schemeClr>
              </a:solidFill>
              <a:latin typeface="黑体" panose="02010609060101010101" pitchFamily="49" charset="-122"/>
              <a:ea typeface="黑体" panose="02010609060101010101" pitchFamily="49" charset="-122"/>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155962"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内容占位符 6"/>
          <p:cNvPicPr>
            <a:picLocks noGrp="1" noChangeAspect="1"/>
          </p:cNvPicPr>
          <p:nvPr>
            <p:ph idx="1"/>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33536" y="5229200"/>
            <a:ext cx="9156989" cy="899689"/>
          </a:xfrm>
          <a:prstGeom prst="rect">
            <a:avLst/>
          </a:prstGeom>
          <a:effectLst>
            <a:reflection blurRad="800100" endPos="0" dir="5400000" sy="-100000" algn="bl" rotWithShape="0"/>
          </a:effectLst>
        </p:spPr>
      </p:pic>
      <p:sp>
        <p:nvSpPr>
          <p:cNvPr id="8" name="Line 4"/>
          <p:cNvSpPr>
            <a:spLocks noChangeShapeType="1"/>
          </p:cNvSpPr>
          <p:nvPr/>
        </p:nvSpPr>
        <p:spPr bwMode="auto">
          <a:xfrm>
            <a:off x="117358" y="1340768"/>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3" name="矩形 2"/>
          <p:cNvSpPr/>
          <p:nvPr/>
        </p:nvSpPr>
        <p:spPr>
          <a:xfrm>
            <a:off x="755958" y="1536976"/>
            <a:ext cx="7184362" cy="3784600"/>
          </a:xfrm>
          <a:prstGeom prst="rect">
            <a:avLst/>
          </a:prstGeom>
        </p:spPr>
        <p:txBody>
          <a:bodyPr wrap="square">
            <a:spAutoFit/>
          </a:bodyPr>
          <a:lstStyle/>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1.</a:t>
            </a:r>
            <a:r>
              <a:rPr lang="zh-CN" altLang="en-US" sz="2000" dirty="0">
                <a:solidFill>
                  <a:schemeClr val="accent2">
                    <a:lumMod val="50000"/>
                  </a:schemeClr>
                </a:solidFill>
                <a:latin typeface="黑体" panose="02010609060101010101" pitchFamily="49" charset="-122"/>
                <a:ea typeface="黑体" panose="02010609060101010101" pitchFamily="49" charset="-122"/>
              </a:rPr>
              <a:t>蒂扭转：主要表现为腹痛，特别是体位改变后腹痛，往往为下腹一侧剧烈腹痛。回复后可自行缓解。可伴随低热、恶心、呕吐、血象升高等。</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2.</a:t>
            </a:r>
            <a:r>
              <a:rPr lang="zh-CN" altLang="en-US" sz="2000" dirty="0">
                <a:solidFill>
                  <a:schemeClr val="accent2">
                    <a:lumMod val="50000"/>
                  </a:schemeClr>
                </a:solidFill>
                <a:latin typeface="黑体" panose="02010609060101010101" pitchFamily="49" charset="-122"/>
                <a:ea typeface="黑体" panose="02010609060101010101" pitchFamily="49" charset="-122"/>
              </a:rPr>
              <a:t>破例：多为外力所致；肿瘤生长过快也可能发生。</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3.</a:t>
            </a:r>
            <a:r>
              <a:rPr lang="zh-CN" altLang="en-US" sz="2000" dirty="0">
                <a:solidFill>
                  <a:schemeClr val="accent2">
                    <a:lumMod val="50000"/>
                  </a:schemeClr>
                </a:solidFill>
                <a:latin typeface="黑体" panose="02010609060101010101" pitchFamily="49" charset="-122"/>
                <a:ea typeface="黑体" panose="02010609060101010101" pitchFamily="49" charset="-122"/>
              </a:rPr>
              <a:t>出血：多因扭转、破裂引起，恶性肿瘤浸润生长，破坏血管。</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4.</a:t>
            </a:r>
            <a:r>
              <a:rPr lang="zh-CN" altLang="en-US" sz="2000" dirty="0">
                <a:solidFill>
                  <a:schemeClr val="accent2">
                    <a:lumMod val="50000"/>
                  </a:schemeClr>
                </a:solidFill>
                <a:latin typeface="黑体" panose="02010609060101010101" pitchFamily="49" charset="-122"/>
                <a:ea typeface="黑体" panose="02010609060101010101" pitchFamily="49" charset="-122"/>
                <a:sym typeface="+mn-ea"/>
              </a:rPr>
              <a:t>感染：继发于</a:t>
            </a:r>
            <a:r>
              <a:rPr lang="zh-CN" altLang="en-US" sz="2000" dirty="0">
                <a:solidFill>
                  <a:schemeClr val="accent2">
                    <a:lumMod val="50000"/>
                  </a:schemeClr>
                </a:solidFill>
                <a:latin typeface="黑体" panose="02010609060101010101" pitchFamily="49" charset="-122"/>
                <a:ea typeface="黑体" panose="02010609060101010101" pitchFamily="49" charset="-122"/>
                <a:sym typeface="+mn-ea"/>
              </a:rPr>
              <a:t>蒂扭转、破例，或与</a:t>
            </a:r>
            <a:r>
              <a:rPr lang="zh-CN" altLang="en-US" sz="2000" dirty="0">
                <a:solidFill>
                  <a:schemeClr val="accent2">
                    <a:lumMod val="50000"/>
                  </a:schemeClr>
                </a:solidFill>
                <a:latin typeface="黑体" panose="02010609060101010101" pitchFamily="49" charset="-122"/>
                <a:ea typeface="黑体" panose="02010609060101010101" pitchFamily="49" charset="-122"/>
                <a:sym typeface="+mn-ea"/>
              </a:rPr>
              <a:t>盆腔感染同时存在。</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5.</a:t>
            </a:r>
            <a:r>
              <a:rPr lang="zh-CN" altLang="en-US" sz="2000" dirty="0">
                <a:solidFill>
                  <a:schemeClr val="accent2">
                    <a:lumMod val="50000"/>
                  </a:schemeClr>
                </a:solidFill>
                <a:latin typeface="黑体" panose="02010609060101010101" pitchFamily="49" charset="-122"/>
                <a:ea typeface="黑体" panose="02010609060101010101" pitchFamily="49" charset="-122"/>
                <a:sym typeface="+mn-ea"/>
              </a:rPr>
              <a:t>恶变：转变为卵巢癌。</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a:t>卵巢肿瘤共同临床表现</a:t>
            </a:r>
            <a:endParaRPr lang="zh-CN" altLang="en-US" dirty="0"/>
          </a:p>
        </p:txBody>
      </p:sp>
      <p:sp>
        <p:nvSpPr>
          <p:cNvPr id="5" name="Line 4"/>
          <p:cNvSpPr>
            <a:spLocks noChangeShapeType="1"/>
          </p:cNvSpPr>
          <p:nvPr/>
        </p:nvSpPr>
        <p:spPr bwMode="auto">
          <a:xfrm>
            <a:off x="117358" y="1401376"/>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pic>
        <p:nvPicPr>
          <p:cNvPr id="6" name="内容占位符 6"/>
          <p:cNvPicPr>
            <a:picLocks noGrp="1" noChangeAspect="1"/>
          </p:cNvPicPr>
          <p:nvPr>
            <p:ph idx="1"/>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14856" y="5457666"/>
            <a:ext cx="9158856" cy="779646"/>
          </a:xfrm>
          <a:prstGeom prst="rect">
            <a:avLst/>
          </a:prstGeom>
          <a:effectLst>
            <a:reflection blurRad="800100" endPos="0" dir="5400000" sy="-100000" algn="bl" rotWithShape="0"/>
          </a:effec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5962"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539552" y="6315505"/>
            <a:ext cx="4572000" cy="276999"/>
          </a:xfrm>
          <a:prstGeom prst="rect">
            <a:avLst/>
          </a:prstGeom>
        </p:spPr>
        <p:txBody>
          <a:bodyPr>
            <a:spAutoFit/>
          </a:bodyPr>
          <a:lstStyle/>
          <a:p>
            <a:r>
              <a:rPr lang="it-IT" altLang="zh-CN" sz="1200" dirty="0">
                <a:solidFill>
                  <a:schemeClr val="bg1">
                    <a:lumMod val="85000"/>
                  </a:schemeClr>
                </a:solidFill>
              </a:rPr>
              <a:t>C. Romagnolo et al. / Gynecologic Oncology 101 (2006) 255– 260</a:t>
            </a:r>
            <a:endParaRPr lang="zh-CN" altLang="en-US" sz="1200" dirty="0">
              <a:solidFill>
                <a:schemeClr val="bg1">
                  <a:lumMod val="85000"/>
                </a:schemeClr>
              </a:solidFill>
            </a:endParaRPr>
          </a:p>
        </p:txBody>
      </p:sp>
      <p:sp>
        <p:nvSpPr>
          <p:cNvPr id="8" name="矩形 7"/>
          <p:cNvSpPr/>
          <p:nvPr/>
        </p:nvSpPr>
        <p:spPr>
          <a:xfrm>
            <a:off x="309245" y="1484630"/>
            <a:ext cx="8651240" cy="3520440"/>
          </a:xfrm>
          <a:prstGeom prst="rect">
            <a:avLst/>
          </a:prstGeom>
          <a:solidFill>
            <a:schemeClr val="accent6">
              <a:lumMod val="20000"/>
              <a:lumOff val="80000"/>
            </a:schemeClr>
          </a:solidFill>
        </p:spPr>
        <p:txBody>
          <a:bodyPr wrap="square">
            <a:noAutofit/>
          </a:bodyPr>
          <a:lstStyle/>
          <a:p>
            <a:r>
              <a:rPr lang="en-US" altLang="zh-CN" dirty="0"/>
              <a:t>1.</a:t>
            </a:r>
            <a:r>
              <a:rPr lang="zh-CN" altLang="en-US" dirty="0"/>
              <a:t>下腹不适感。</a:t>
            </a:r>
            <a:endParaRPr lang="en-US" altLang="zh-CN" dirty="0"/>
          </a:p>
          <a:p>
            <a:r>
              <a:rPr lang="en-US" altLang="zh-CN" dirty="0"/>
              <a:t>2.</a:t>
            </a:r>
            <a:r>
              <a:rPr lang="zh-CN" altLang="en-US" dirty="0"/>
              <a:t>腹部肿物。</a:t>
            </a:r>
            <a:endParaRPr lang="zh-CN" altLang="en-US" dirty="0"/>
          </a:p>
          <a:p>
            <a:r>
              <a:rPr lang="en-US" altLang="zh-CN" dirty="0"/>
              <a:t>3.</a:t>
            </a:r>
            <a:r>
              <a:rPr lang="zh-CN" dirty="0"/>
              <a:t>压迫症状</a:t>
            </a:r>
            <a:r>
              <a:rPr lang="zh-CN" altLang="en-US" dirty="0"/>
              <a:t>。</a:t>
            </a:r>
            <a:endParaRPr lang="zh-CN" altLang="en-US" dirty="0"/>
          </a:p>
          <a:p>
            <a:r>
              <a:rPr lang="en-US" altLang="zh-CN" dirty="0"/>
              <a:t>4.</a:t>
            </a:r>
            <a:r>
              <a:rPr lang="zh-CN" dirty="0"/>
              <a:t>疼痛</a:t>
            </a:r>
            <a:r>
              <a:rPr lang="zh-CN" altLang="en-US" dirty="0"/>
              <a:t>。</a:t>
            </a:r>
            <a:endParaRPr lang="zh-CN" altLang="en-US" dirty="0"/>
          </a:p>
          <a:p>
            <a:r>
              <a:rPr lang="en-US" altLang="zh-CN" dirty="0"/>
              <a:t>5.</a:t>
            </a:r>
            <a:r>
              <a:rPr lang="zh-CN" altLang="en-US" dirty="0"/>
              <a:t>月经紊乱及内分泌症状。</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7832" y="218384"/>
            <a:ext cx="8229600" cy="1143000"/>
          </a:xfrm>
        </p:spPr>
        <p:txBody>
          <a:bodyPr>
            <a:normAutofit/>
          </a:bodyPr>
          <a:lstStyle/>
          <a:p>
            <a:pPr algn="l">
              <a:lnSpc>
                <a:spcPct val="150000"/>
              </a:lnSpc>
            </a:pPr>
            <a:r>
              <a:rPr lang="zh-CN" altLang="en-US" sz="3600" dirty="0">
                <a:solidFill>
                  <a:schemeClr val="accent2">
                    <a:lumMod val="50000"/>
                  </a:schemeClr>
                </a:solidFill>
                <a:latin typeface="黑体" panose="02010609060101010101" pitchFamily="49" charset="-122"/>
                <a:ea typeface="黑体" panose="02010609060101010101" pitchFamily="49" charset="-122"/>
              </a:rPr>
              <a:t>卵巢肿瘤诊断</a:t>
            </a:r>
            <a:endParaRPr lang="zh-CN" altLang="en-US" sz="3600" dirty="0">
              <a:solidFill>
                <a:schemeClr val="accent2">
                  <a:lumMod val="50000"/>
                </a:schemeClr>
              </a:solidFill>
              <a:latin typeface="黑体" panose="02010609060101010101" pitchFamily="49" charset="-122"/>
              <a:ea typeface="黑体" panose="02010609060101010101" pitchFamily="49" charset="-122"/>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155962"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内容占位符 6"/>
          <p:cNvPicPr>
            <a:picLocks noGrp="1" noChangeAspect="1"/>
          </p:cNvPicPr>
          <p:nvPr>
            <p:ph idx="1"/>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4772" y="5343632"/>
            <a:ext cx="9156989" cy="785257"/>
          </a:xfrm>
          <a:prstGeom prst="rect">
            <a:avLst/>
          </a:prstGeom>
          <a:effectLst>
            <a:reflection blurRad="800100" endPos="0" dir="5400000" sy="-100000" algn="bl" rotWithShape="0"/>
          </a:effectLst>
        </p:spPr>
      </p:pic>
      <p:sp>
        <p:nvSpPr>
          <p:cNvPr id="8" name="Line 4"/>
          <p:cNvSpPr>
            <a:spLocks noChangeShapeType="1"/>
          </p:cNvSpPr>
          <p:nvPr/>
        </p:nvSpPr>
        <p:spPr bwMode="auto">
          <a:xfrm>
            <a:off x="159702" y="1340768"/>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4" name="矩形 3"/>
          <p:cNvSpPr/>
          <p:nvPr/>
        </p:nvSpPr>
        <p:spPr>
          <a:xfrm>
            <a:off x="527705" y="1557980"/>
            <a:ext cx="7613433" cy="3784600"/>
          </a:xfrm>
          <a:prstGeom prst="rect">
            <a:avLst/>
          </a:prstGeom>
        </p:spPr>
        <p:txBody>
          <a:bodyPr wrap="square">
            <a:spAutoFit/>
          </a:bodyPr>
          <a:lstStyle/>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1.</a:t>
            </a:r>
            <a:r>
              <a:rPr lang="zh-CN" altLang="en-US" sz="2000" dirty="0">
                <a:solidFill>
                  <a:schemeClr val="accent2">
                    <a:lumMod val="50000"/>
                  </a:schemeClr>
                </a:solidFill>
                <a:latin typeface="黑体" panose="02010609060101010101" pitchFamily="49" charset="-122"/>
                <a:ea typeface="黑体" panose="02010609060101010101" pitchFamily="49" charset="-122"/>
              </a:rPr>
              <a:t>流行病学因素。</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2.</a:t>
            </a:r>
            <a:r>
              <a:rPr lang="zh-CN" altLang="en-US" sz="2000" dirty="0">
                <a:solidFill>
                  <a:schemeClr val="accent2">
                    <a:lumMod val="50000"/>
                  </a:schemeClr>
                </a:solidFill>
                <a:latin typeface="黑体" panose="02010609060101010101" pitchFamily="49" charset="-122"/>
                <a:ea typeface="黑体" panose="02010609060101010101" pitchFamily="49" charset="-122"/>
              </a:rPr>
              <a:t>病史。</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3.</a:t>
            </a:r>
            <a:r>
              <a:rPr lang="zh-CN" altLang="en-US" sz="2000" dirty="0">
                <a:solidFill>
                  <a:schemeClr val="accent2">
                    <a:lumMod val="50000"/>
                  </a:schemeClr>
                </a:solidFill>
                <a:latin typeface="黑体" panose="02010609060101010101" pitchFamily="49" charset="-122"/>
                <a:ea typeface="黑体" panose="02010609060101010101" pitchFamily="49" charset="-122"/>
              </a:rPr>
              <a:t>查体。</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4.</a:t>
            </a:r>
            <a:r>
              <a:rPr lang="zh-CN" altLang="en-US" sz="2000" dirty="0">
                <a:solidFill>
                  <a:schemeClr val="accent2">
                    <a:lumMod val="50000"/>
                  </a:schemeClr>
                </a:solidFill>
                <a:latin typeface="黑体" panose="02010609060101010101" pitchFamily="49" charset="-122"/>
                <a:ea typeface="黑体" panose="02010609060101010101" pitchFamily="49" charset="-122"/>
              </a:rPr>
              <a:t>超声检查。</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5.CT</a:t>
            </a:r>
            <a:r>
              <a:rPr lang="zh-CN" altLang="en-US" sz="2000" dirty="0">
                <a:solidFill>
                  <a:schemeClr val="accent2">
                    <a:lumMod val="50000"/>
                  </a:schemeClr>
                </a:solidFill>
                <a:latin typeface="黑体" panose="02010609060101010101" pitchFamily="49" charset="-122"/>
                <a:ea typeface="黑体" panose="02010609060101010101" pitchFamily="49" charset="-122"/>
              </a:rPr>
              <a:t>、</a:t>
            </a:r>
            <a:r>
              <a:rPr lang="en-US" altLang="zh-CN" sz="2000" dirty="0">
                <a:solidFill>
                  <a:schemeClr val="accent2">
                    <a:lumMod val="50000"/>
                  </a:schemeClr>
                </a:solidFill>
                <a:latin typeface="黑体" panose="02010609060101010101" pitchFamily="49" charset="-122"/>
                <a:ea typeface="黑体" panose="02010609060101010101" pitchFamily="49" charset="-122"/>
              </a:rPr>
              <a:t>MRI</a:t>
            </a:r>
            <a:endParaRPr lang="en-US" altLang="zh-CN" sz="2000" dirty="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6.</a:t>
            </a:r>
            <a:r>
              <a:rPr lang="zh-CN" altLang="en-US" sz="2000" dirty="0">
                <a:solidFill>
                  <a:schemeClr val="accent2">
                    <a:lumMod val="50000"/>
                  </a:schemeClr>
                </a:solidFill>
                <a:latin typeface="黑体" panose="02010609060101010101" pitchFamily="49" charset="-122"/>
                <a:ea typeface="黑体" panose="02010609060101010101" pitchFamily="49" charset="-122"/>
              </a:rPr>
              <a:t>免疫学检查：</a:t>
            </a:r>
            <a:r>
              <a:rPr lang="en-US" altLang="zh-CN" sz="2000" dirty="0">
                <a:solidFill>
                  <a:schemeClr val="accent2">
                    <a:lumMod val="50000"/>
                  </a:schemeClr>
                </a:solidFill>
                <a:latin typeface="黑体" panose="02010609060101010101" pitchFamily="49" charset="-122"/>
                <a:ea typeface="黑体" panose="02010609060101010101" pitchFamily="49" charset="-122"/>
              </a:rPr>
              <a:t>CEA</a:t>
            </a:r>
            <a:r>
              <a:rPr lang="zh-CN" altLang="en-US" sz="2000" dirty="0">
                <a:solidFill>
                  <a:schemeClr val="accent2">
                    <a:lumMod val="50000"/>
                  </a:schemeClr>
                </a:solidFill>
                <a:latin typeface="黑体" panose="02010609060101010101" pitchFamily="49" charset="-122"/>
                <a:ea typeface="黑体" panose="02010609060101010101" pitchFamily="49" charset="-122"/>
              </a:rPr>
              <a:t>、</a:t>
            </a:r>
            <a:r>
              <a:rPr lang="en-US" altLang="zh-CN" sz="2000" dirty="0">
                <a:solidFill>
                  <a:schemeClr val="accent2">
                    <a:lumMod val="50000"/>
                  </a:schemeClr>
                </a:solidFill>
                <a:latin typeface="黑体" panose="02010609060101010101" pitchFamily="49" charset="-122"/>
                <a:ea typeface="黑体" panose="02010609060101010101" pitchFamily="49" charset="-122"/>
              </a:rPr>
              <a:t>AFP</a:t>
            </a:r>
            <a:r>
              <a:rPr lang="zh-CN" altLang="en-US" sz="2000" dirty="0">
                <a:solidFill>
                  <a:schemeClr val="accent2">
                    <a:lumMod val="50000"/>
                  </a:schemeClr>
                </a:solidFill>
                <a:latin typeface="黑体" panose="02010609060101010101" pitchFamily="49" charset="-122"/>
                <a:ea typeface="黑体" panose="02010609060101010101" pitchFamily="49" charset="-122"/>
              </a:rPr>
              <a:t>、</a:t>
            </a:r>
            <a:r>
              <a:rPr lang="en-US" altLang="zh-CN" sz="2000" dirty="0">
                <a:solidFill>
                  <a:schemeClr val="accent2">
                    <a:lumMod val="50000"/>
                  </a:schemeClr>
                </a:solidFill>
                <a:latin typeface="黑体" panose="02010609060101010101" pitchFamily="49" charset="-122"/>
                <a:ea typeface="黑体" panose="02010609060101010101" pitchFamily="49" charset="-122"/>
              </a:rPr>
              <a:t>CA125</a:t>
            </a:r>
            <a:r>
              <a:rPr lang="zh-CN" altLang="en-US" sz="2000" dirty="0">
                <a:solidFill>
                  <a:schemeClr val="accent2">
                    <a:lumMod val="50000"/>
                  </a:schemeClr>
                </a:solidFill>
                <a:latin typeface="黑体" panose="02010609060101010101" pitchFamily="49" charset="-122"/>
                <a:ea typeface="黑体" panose="02010609060101010101" pitchFamily="49" charset="-122"/>
              </a:rPr>
              <a:t>、</a:t>
            </a:r>
            <a:r>
              <a:rPr lang="en-US" altLang="zh-CN" sz="2000" dirty="0">
                <a:solidFill>
                  <a:schemeClr val="accent2">
                    <a:lumMod val="50000"/>
                  </a:schemeClr>
                </a:solidFill>
                <a:latin typeface="黑体" panose="02010609060101010101" pitchFamily="49" charset="-122"/>
                <a:ea typeface="黑体" panose="02010609060101010101" pitchFamily="49" charset="-122"/>
              </a:rPr>
              <a:t>CA153</a:t>
            </a:r>
            <a:r>
              <a:rPr lang="zh-CN" altLang="en-US" sz="2000" dirty="0">
                <a:solidFill>
                  <a:schemeClr val="accent2">
                    <a:lumMod val="50000"/>
                  </a:schemeClr>
                </a:solidFill>
                <a:latin typeface="黑体" panose="02010609060101010101" pitchFamily="49" charset="-122"/>
                <a:ea typeface="黑体" panose="02010609060101010101" pitchFamily="49" charset="-122"/>
              </a:rPr>
              <a:t>、</a:t>
            </a:r>
            <a:r>
              <a:rPr lang="en-US" altLang="zh-CN" sz="2000" dirty="0">
                <a:solidFill>
                  <a:schemeClr val="accent2">
                    <a:lumMod val="50000"/>
                  </a:schemeClr>
                </a:solidFill>
                <a:latin typeface="黑体" panose="02010609060101010101" pitchFamily="49" charset="-122"/>
                <a:ea typeface="黑体" panose="02010609060101010101" pitchFamily="49" charset="-122"/>
              </a:rPr>
              <a:t>CA199</a:t>
            </a:r>
            <a:r>
              <a:rPr lang="zh-CN" altLang="en-US" sz="2000" dirty="0">
                <a:solidFill>
                  <a:schemeClr val="accent2">
                    <a:lumMod val="50000"/>
                  </a:schemeClr>
                </a:solidFill>
                <a:latin typeface="黑体" panose="02010609060101010101" pitchFamily="49" charset="-122"/>
                <a:ea typeface="黑体" panose="02010609060101010101" pitchFamily="49" charset="-122"/>
              </a:rPr>
              <a:t>等。</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7.</a:t>
            </a:r>
            <a:r>
              <a:rPr lang="zh-CN" altLang="en-US" sz="2000" dirty="0">
                <a:solidFill>
                  <a:schemeClr val="accent2">
                    <a:lumMod val="50000"/>
                  </a:schemeClr>
                </a:solidFill>
                <a:latin typeface="黑体" panose="02010609060101010101" pitchFamily="49" charset="-122"/>
                <a:ea typeface="黑体" panose="02010609060101010101" pitchFamily="49" charset="-122"/>
              </a:rPr>
              <a:t>细胞学检查。</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a:solidFill>
                  <a:schemeClr val="accent2">
                    <a:lumMod val="50000"/>
                  </a:schemeClr>
                </a:solidFill>
                <a:latin typeface="黑体" panose="02010609060101010101" pitchFamily="49" charset="-122"/>
                <a:ea typeface="黑体" panose="02010609060101010101" pitchFamily="49" charset="-122"/>
              </a:rPr>
              <a:t>8.</a:t>
            </a:r>
            <a:r>
              <a:rPr lang="zh-CN" altLang="en-US" sz="2000" dirty="0">
                <a:solidFill>
                  <a:schemeClr val="accent2">
                    <a:lumMod val="50000"/>
                  </a:schemeClr>
                </a:solidFill>
                <a:latin typeface="黑体" panose="02010609060101010101" pitchFamily="49" charset="-122"/>
                <a:ea typeface="黑体" panose="02010609060101010101" pitchFamily="49" charset="-122"/>
              </a:rPr>
              <a:t>病理学检查。</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600" b="1" dirty="0" smtClean="0">
                <a:solidFill>
                  <a:schemeClr val="accent2">
                    <a:lumMod val="50000"/>
                  </a:schemeClr>
                </a:solidFill>
                <a:latin typeface="黑体" panose="02010609060101010101" pitchFamily="49" charset="-122"/>
                <a:ea typeface="黑体" panose="02010609060101010101" pitchFamily="49" charset="-122"/>
                <a:cs typeface="+mn-cs"/>
              </a:rPr>
              <a:t> 卵巢良性肿瘤鉴别诊断</a:t>
            </a:r>
            <a:r>
              <a:rPr lang="zh-CN" altLang="en-US" sz="3600" b="1" dirty="0">
                <a:solidFill>
                  <a:schemeClr val="accent2">
                    <a:lumMod val="50000"/>
                  </a:schemeClr>
                </a:solidFill>
                <a:latin typeface="黑体" panose="02010609060101010101" pitchFamily="49" charset="-122"/>
                <a:ea typeface="黑体" panose="02010609060101010101" pitchFamily="49" charset="-122"/>
                <a:cs typeface="+mn-cs"/>
              </a:rPr>
              <a:t> </a:t>
            </a:r>
            <a:endParaRPr lang="zh-CN" altLang="en-US" sz="3600" b="1" dirty="0">
              <a:solidFill>
                <a:schemeClr val="accent2">
                  <a:lumMod val="50000"/>
                </a:schemeClr>
              </a:solidFill>
              <a:latin typeface="黑体" panose="02010609060101010101" pitchFamily="49" charset="-122"/>
              <a:ea typeface="黑体" panose="02010609060101010101" pitchFamily="49" charset="-122"/>
              <a:cs typeface="+mn-cs"/>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155962"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内容占位符 6"/>
          <p:cNvPicPr>
            <a:picLocks noGrp="1" noChangeAspect="1"/>
          </p:cNvPicPr>
          <p:nvPr>
            <p:ph idx="1"/>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0" y="5157192"/>
            <a:ext cx="9156989" cy="899689"/>
          </a:xfrm>
          <a:prstGeom prst="rect">
            <a:avLst/>
          </a:prstGeom>
          <a:effectLst>
            <a:reflection blurRad="800100" endPos="0" dir="5400000" sy="-100000" algn="bl" rotWithShape="0"/>
          </a:effectLst>
        </p:spPr>
      </p:pic>
      <p:sp>
        <p:nvSpPr>
          <p:cNvPr id="8" name="Line 4"/>
          <p:cNvSpPr>
            <a:spLocks noChangeShapeType="1"/>
          </p:cNvSpPr>
          <p:nvPr/>
        </p:nvSpPr>
        <p:spPr bwMode="auto">
          <a:xfrm>
            <a:off x="117358" y="1412776"/>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3" name="矩形 2"/>
          <p:cNvSpPr/>
          <p:nvPr/>
        </p:nvSpPr>
        <p:spPr>
          <a:xfrm>
            <a:off x="423879" y="1700808"/>
            <a:ext cx="8234088" cy="2399665"/>
          </a:xfrm>
          <a:prstGeom prst="rect">
            <a:avLst/>
          </a:prstGeom>
        </p:spPr>
        <p:txBody>
          <a:bodyPr wrap="square">
            <a:spAutoFit/>
          </a:bodyPr>
          <a:lstStyle/>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smtClean="0">
                <a:solidFill>
                  <a:schemeClr val="accent2">
                    <a:lumMod val="50000"/>
                  </a:schemeClr>
                </a:solidFill>
                <a:latin typeface="黑体" panose="02010609060101010101" pitchFamily="49" charset="-122"/>
                <a:ea typeface="黑体" panose="02010609060101010101" pitchFamily="49" charset="-122"/>
              </a:rPr>
              <a:t>1.</a:t>
            </a:r>
            <a:r>
              <a:rPr lang="zh-CN" altLang="en-US" sz="2000" dirty="0" smtClean="0">
                <a:solidFill>
                  <a:schemeClr val="accent2">
                    <a:lumMod val="50000"/>
                  </a:schemeClr>
                </a:solidFill>
                <a:latin typeface="黑体" panose="02010609060101010101" pitchFamily="49" charset="-122"/>
                <a:ea typeface="黑体" panose="02010609060101010101" pitchFamily="49" charset="-122"/>
              </a:rPr>
              <a:t>卵巢非赘生性囊肿</a:t>
            </a:r>
            <a:endParaRPr lang="zh-CN" altLang="en-US" sz="2000" dirty="0" smtClean="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smtClean="0">
                <a:solidFill>
                  <a:schemeClr val="accent2">
                    <a:lumMod val="50000"/>
                  </a:schemeClr>
                </a:solidFill>
                <a:latin typeface="黑体" panose="02010609060101010101" pitchFamily="49" charset="-122"/>
                <a:ea typeface="黑体" panose="02010609060101010101" pitchFamily="49" charset="-122"/>
              </a:rPr>
              <a:t>2.</a:t>
            </a:r>
            <a:r>
              <a:rPr lang="zh-CN" altLang="en-US" sz="2000" dirty="0" smtClean="0">
                <a:solidFill>
                  <a:schemeClr val="accent2">
                    <a:lumMod val="50000"/>
                  </a:schemeClr>
                </a:solidFill>
                <a:latin typeface="黑体" panose="02010609060101010101" pitchFamily="49" charset="-122"/>
                <a:ea typeface="黑体" panose="02010609060101010101" pitchFamily="49" charset="-122"/>
              </a:rPr>
              <a:t>子宫肌瘤</a:t>
            </a:r>
            <a:endParaRPr lang="zh-CN" altLang="en-US" sz="2000" dirty="0" smtClean="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smtClean="0">
                <a:solidFill>
                  <a:schemeClr val="accent2">
                    <a:lumMod val="50000"/>
                  </a:schemeClr>
                </a:solidFill>
                <a:latin typeface="黑体" panose="02010609060101010101" pitchFamily="49" charset="-122"/>
                <a:ea typeface="黑体" panose="02010609060101010101" pitchFamily="49" charset="-122"/>
              </a:rPr>
              <a:t>3.</a:t>
            </a:r>
            <a:r>
              <a:rPr lang="zh-CN" altLang="en-US" sz="2000" dirty="0" smtClean="0">
                <a:solidFill>
                  <a:schemeClr val="accent2">
                    <a:lumMod val="50000"/>
                  </a:schemeClr>
                </a:solidFill>
                <a:latin typeface="黑体" panose="02010609060101010101" pitchFamily="49" charset="-122"/>
                <a:ea typeface="黑体" panose="02010609060101010101" pitchFamily="49" charset="-122"/>
              </a:rPr>
              <a:t>妊娠子宫</a:t>
            </a:r>
            <a:endParaRPr lang="zh-CN" altLang="en-US" sz="2000" dirty="0" smtClean="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smtClean="0">
                <a:solidFill>
                  <a:schemeClr val="accent2">
                    <a:lumMod val="50000"/>
                  </a:schemeClr>
                </a:solidFill>
                <a:latin typeface="黑体" panose="02010609060101010101" pitchFamily="49" charset="-122"/>
                <a:ea typeface="黑体" panose="02010609060101010101" pitchFamily="49" charset="-122"/>
              </a:rPr>
              <a:t>4.</a:t>
            </a:r>
            <a:r>
              <a:rPr lang="zh-CN" altLang="en-US" sz="2000" dirty="0" smtClean="0">
                <a:solidFill>
                  <a:schemeClr val="accent2">
                    <a:lumMod val="50000"/>
                  </a:schemeClr>
                </a:solidFill>
                <a:latin typeface="黑体" panose="02010609060101010101" pitchFamily="49" charset="-122"/>
                <a:ea typeface="黑体" panose="02010609060101010101" pitchFamily="49" charset="-122"/>
              </a:rPr>
              <a:t>胀大膀胱</a:t>
            </a:r>
            <a:endParaRPr lang="zh-CN" altLang="en-US" sz="2000" dirty="0" smtClean="0">
              <a:solidFill>
                <a:schemeClr val="accent2">
                  <a:lumMod val="50000"/>
                </a:schemeClr>
              </a:solidFill>
              <a:latin typeface="黑体" panose="02010609060101010101" pitchFamily="49" charset="-122"/>
              <a:ea typeface="黑体" panose="02010609060101010101" pitchFamily="49" charset="-122"/>
            </a:endParaRPr>
          </a:p>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smtClean="0">
                <a:solidFill>
                  <a:schemeClr val="accent2">
                    <a:lumMod val="50000"/>
                  </a:schemeClr>
                </a:solidFill>
                <a:latin typeface="黑体" panose="02010609060101010101" pitchFamily="49" charset="-122"/>
                <a:ea typeface="黑体" panose="02010609060101010101" pitchFamily="49" charset="-122"/>
              </a:rPr>
              <a:t>5.</a:t>
            </a:r>
            <a:r>
              <a:rPr lang="zh-CN" altLang="en-US" sz="2000" dirty="0" smtClean="0">
                <a:solidFill>
                  <a:schemeClr val="accent2">
                    <a:lumMod val="50000"/>
                  </a:schemeClr>
                </a:solidFill>
                <a:latin typeface="黑体" panose="02010609060101010101" pitchFamily="49" charset="-122"/>
                <a:ea typeface="黑体" panose="02010609060101010101" pitchFamily="49" charset="-122"/>
              </a:rPr>
              <a:t>腹水</a:t>
            </a:r>
            <a:endParaRPr lang="zh-CN" altLang="en-US" sz="2000" dirty="0" smtClean="0">
              <a:solidFill>
                <a:schemeClr val="accent2">
                  <a:lumMod val="50000"/>
                </a:schemeClr>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dirty="0"/>
              <a:t>卵巢恶性肿瘤鉴别诊断</a:t>
            </a:r>
            <a:endParaRPr lang="zh-CN" altLang="en-US" dirty="0"/>
          </a:p>
        </p:txBody>
      </p:sp>
      <p:sp>
        <p:nvSpPr>
          <p:cNvPr id="3" name="内容占位符 2"/>
          <p:cNvSpPr>
            <a:spLocks noGrp="1"/>
          </p:cNvSpPr>
          <p:nvPr>
            <p:ph idx="1"/>
          </p:nvPr>
        </p:nvSpPr>
        <p:spPr>
          <a:xfrm>
            <a:off x="539750" y="1484630"/>
            <a:ext cx="8471535" cy="3519805"/>
          </a:xfrm>
          <a:solidFill>
            <a:schemeClr val="bg2"/>
          </a:solidFill>
        </p:spPr>
        <p:txBody>
          <a:bodyPr>
            <a:normAutofit/>
          </a:bodyPr>
          <a:lstStyle/>
          <a:p>
            <a:pPr marL="0" indent="0">
              <a:buNone/>
            </a:pPr>
            <a:r>
              <a:rPr lang="en-US" altLang="zh-CN" sz="2000" dirty="0" smtClean="0">
                <a:solidFill>
                  <a:schemeClr val="tx1">
                    <a:lumMod val="85000"/>
                    <a:lumOff val="15000"/>
                  </a:schemeClr>
                </a:solidFill>
                <a:latin typeface="黑体" panose="02010609060101010101" pitchFamily="49" charset="-122"/>
                <a:ea typeface="黑体" panose="02010609060101010101" pitchFamily="49" charset="-122"/>
              </a:rPr>
              <a:t>1.</a:t>
            </a:r>
            <a:r>
              <a:rPr lang="zh-CN" altLang="en-US" sz="2000" dirty="0" smtClean="0">
                <a:solidFill>
                  <a:schemeClr val="tx1">
                    <a:lumMod val="85000"/>
                    <a:lumOff val="15000"/>
                  </a:schemeClr>
                </a:solidFill>
                <a:latin typeface="黑体" panose="02010609060101010101" pitchFamily="49" charset="-122"/>
                <a:ea typeface="黑体" panose="02010609060101010101" pitchFamily="49" charset="-122"/>
              </a:rPr>
              <a:t>盆腔子宫内膜异位症</a:t>
            </a:r>
            <a:endParaRPr lang="zh-CN" altLang="en-US" sz="2000" dirty="0" smtClean="0">
              <a:solidFill>
                <a:schemeClr val="tx1">
                  <a:lumMod val="85000"/>
                  <a:lumOff val="15000"/>
                </a:schemeClr>
              </a:solidFill>
              <a:latin typeface="黑体" panose="02010609060101010101" pitchFamily="49" charset="-122"/>
              <a:ea typeface="黑体" panose="02010609060101010101" pitchFamily="49" charset="-122"/>
            </a:endParaRPr>
          </a:p>
          <a:p>
            <a:pPr marL="0" indent="0">
              <a:buNone/>
            </a:pPr>
            <a:r>
              <a:rPr lang="en-US" altLang="zh-CN" sz="2000" dirty="0" smtClean="0">
                <a:solidFill>
                  <a:schemeClr val="tx1">
                    <a:lumMod val="85000"/>
                    <a:lumOff val="15000"/>
                  </a:schemeClr>
                </a:solidFill>
                <a:latin typeface="黑体" panose="02010609060101010101" pitchFamily="49" charset="-122"/>
                <a:ea typeface="黑体" panose="02010609060101010101" pitchFamily="49" charset="-122"/>
                <a:sym typeface="+mn-ea"/>
              </a:rPr>
              <a:t>2.</a:t>
            </a:r>
            <a:r>
              <a:rPr lang="zh-CN" altLang="en-US" sz="2000" dirty="0" smtClean="0">
                <a:solidFill>
                  <a:schemeClr val="tx1">
                    <a:lumMod val="85000"/>
                    <a:lumOff val="15000"/>
                  </a:schemeClr>
                </a:solidFill>
                <a:latin typeface="黑体" panose="02010609060101010101" pitchFamily="49" charset="-122"/>
                <a:ea typeface="黑体" panose="02010609060101010101" pitchFamily="49" charset="-122"/>
                <a:sym typeface="+mn-ea"/>
              </a:rPr>
              <a:t>盆腔炎性包块</a:t>
            </a:r>
            <a:endParaRPr lang="zh-CN" altLang="en-US" sz="2000" dirty="0" smtClean="0">
              <a:solidFill>
                <a:schemeClr val="tx1">
                  <a:lumMod val="85000"/>
                  <a:lumOff val="15000"/>
                </a:schemeClr>
              </a:solidFill>
              <a:latin typeface="黑体" panose="02010609060101010101" pitchFamily="49" charset="-122"/>
              <a:ea typeface="黑体" panose="02010609060101010101" pitchFamily="49" charset="-122"/>
              <a:sym typeface="+mn-ea"/>
            </a:endParaRPr>
          </a:p>
          <a:p>
            <a:pPr marL="0" indent="0">
              <a:buNone/>
            </a:pPr>
            <a:r>
              <a:rPr lang="en-US" altLang="zh-CN" sz="2000" dirty="0" smtClean="0">
                <a:solidFill>
                  <a:schemeClr val="tx1">
                    <a:lumMod val="85000"/>
                    <a:lumOff val="15000"/>
                  </a:schemeClr>
                </a:solidFill>
                <a:latin typeface="黑体" panose="02010609060101010101" pitchFamily="49" charset="-122"/>
                <a:ea typeface="黑体" panose="02010609060101010101" pitchFamily="49" charset="-122"/>
                <a:sym typeface="+mn-ea"/>
              </a:rPr>
              <a:t>3.</a:t>
            </a:r>
            <a:r>
              <a:rPr lang="zh-CN" altLang="en-US" sz="2000" dirty="0" smtClean="0">
                <a:solidFill>
                  <a:schemeClr val="tx1">
                    <a:lumMod val="85000"/>
                    <a:lumOff val="15000"/>
                  </a:schemeClr>
                </a:solidFill>
                <a:latin typeface="黑体" panose="02010609060101010101" pitchFamily="49" charset="-122"/>
                <a:ea typeface="黑体" panose="02010609060101010101" pitchFamily="49" charset="-122"/>
                <a:sym typeface="+mn-ea"/>
              </a:rPr>
              <a:t>附件结核或腹膜结核</a:t>
            </a:r>
            <a:endParaRPr lang="zh-CN" altLang="en-US" sz="2000" dirty="0" smtClean="0">
              <a:solidFill>
                <a:schemeClr val="tx1">
                  <a:lumMod val="85000"/>
                  <a:lumOff val="15000"/>
                </a:schemeClr>
              </a:solidFill>
              <a:latin typeface="黑体" panose="02010609060101010101" pitchFamily="49" charset="-122"/>
              <a:ea typeface="黑体" panose="02010609060101010101" pitchFamily="49" charset="-122"/>
              <a:sym typeface="+mn-ea"/>
            </a:endParaRPr>
          </a:p>
          <a:p>
            <a:pPr marL="0" indent="0">
              <a:buNone/>
            </a:pPr>
            <a:r>
              <a:rPr lang="en-US" altLang="zh-CN" sz="2000" dirty="0" smtClean="0">
                <a:solidFill>
                  <a:schemeClr val="tx1">
                    <a:lumMod val="85000"/>
                    <a:lumOff val="15000"/>
                  </a:schemeClr>
                </a:solidFill>
                <a:latin typeface="黑体" panose="02010609060101010101" pitchFamily="49" charset="-122"/>
                <a:ea typeface="黑体" panose="02010609060101010101" pitchFamily="49" charset="-122"/>
                <a:sym typeface="+mn-ea"/>
              </a:rPr>
              <a:t>4.</a:t>
            </a:r>
            <a:r>
              <a:rPr lang="zh-CN" altLang="en-US" sz="2000" dirty="0" smtClean="0">
                <a:solidFill>
                  <a:schemeClr val="tx1">
                    <a:lumMod val="85000"/>
                    <a:lumOff val="15000"/>
                  </a:schemeClr>
                </a:solidFill>
                <a:latin typeface="黑体" panose="02010609060101010101" pitchFamily="49" charset="-122"/>
                <a:ea typeface="黑体" panose="02010609060101010101" pitchFamily="49" charset="-122"/>
                <a:sym typeface="+mn-ea"/>
              </a:rPr>
              <a:t>肝硬化腹水</a:t>
            </a:r>
            <a:endParaRPr lang="zh-CN" altLang="en-US" sz="2000" dirty="0" smtClean="0">
              <a:solidFill>
                <a:schemeClr val="tx1">
                  <a:lumMod val="85000"/>
                  <a:lumOff val="15000"/>
                </a:schemeClr>
              </a:solidFill>
              <a:latin typeface="黑体" panose="02010609060101010101" pitchFamily="49" charset="-122"/>
              <a:ea typeface="黑体" panose="02010609060101010101" pitchFamily="49" charset="-122"/>
              <a:sym typeface="+mn-ea"/>
            </a:endParaRPr>
          </a:p>
          <a:p>
            <a:pPr marL="0" indent="0">
              <a:buNone/>
            </a:pPr>
            <a:r>
              <a:rPr lang="en-US" altLang="zh-CN" sz="2000" dirty="0" smtClean="0">
                <a:solidFill>
                  <a:schemeClr val="tx1">
                    <a:lumMod val="85000"/>
                    <a:lumOff val="15000"/>
                  </a:schemeClr>
                </a:solidFill>
                <a:latin typeface="黑体" panose="02010609060101010101" pitchFamily="49" charset="-122"/>
                <a:ea typeface="黑体" panose="02010609060101010101" pitchFamily="49" charset="-122"/>
                <a:sym typeface="+mn-ea"/>
              </a:rPr>
              <a:t>5.</a:t>
            </a:r>
            <a:r>
              <a:rPr lang="zh-CN" altLang="en-US" sz="2000" dirty="0" smtClean="0">
                <a:solidFill>
                  <a:schemeClr val="tx1">
                    <a:lumMod val="85000"/>
                    <a:lumOff val="15000"/>
                  </a:schemeClr>
                </a:solidFill>
                <a:latin typeface="黑体" panose="02010609060101010101" pitchFamily="49" charset="-122"/>
                <a:ea typeface="黑体" panose="02010609060101010101" pitchFamily="49" charset="-122"/>
                <a:sym typeface="+mn-ea"/>
              </a:rPr>
              <a:t>其他盆腔包块</a:t>
            </a:r>
            <a:endParaRPr lang="zh-CN" altLang="en-US" sz="2000" dirty="0" smtClean="0">
              <a:solidFill>
                <a:schemeClr val="tx1">
                  <a:lumMod val="85000"/>
                  <a:lumOff val="15000"/>
                </a:schemeClr>
              </a:solidFill>
              <a:latin typeface="黑体" panose="02010609060101010101" pitchFamily="49" charset="-122"/>
              <a:ea typeface="黑体" panose="02010609060101010101" pitchFamily="49" charset="-122"/>
              <a:sym typeface="+mn-ea"/>
            </a:endParaRPr>
          </a:p>
        </p:txBody>
      </p:sp>
      <p:sp>
        <p:nvSpPr>
          <p:cNvPr id="5" name="Line 4"/>
          <p:cNvSpPr>
            <a:spLocks noChangeShapeType="1"/>
          </p:cNvSpPr>
          <p:nvPr/>
        </p:nvSpPr>
        <p:spPr bwMode="auto">
          <a:xfrm>
            <a:off x="165031" y="1268760"/>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pic>
        <p:nvPicPr>
          <p:cNvPr id="7" name="内容占位符 6"/>
          <p:cNvPicPr>
            <a:picLocks noChangeAspect="1"/>
          </p:cNvPicPr>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4772" y="5343632"/>
            <a:ext cx="9156989" cy="785257"/>
          </a:xfrm>
          <a:prstGeom prst="rect">
            <a:avLst/>
          </a:prstGeom>
          <a:effectLst>
            <a:reflection blurRad="800100" endPos="0" dir="5400000" sy="-100000" algn="bl" rotWithShape="0"/>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6123" y="188640"/>
            <a:ext cx="8229600" cy="1143000"/>
          </a:xfrm>
        </p:spPr>
        <p:txBody>
          <a:bodyPr>
            <a:noAutofit/>
          </a:bodyPr>
          <a:lstStyle/>
          <a:p>
            <a:pPr algn="l"/>
            <a:r>
              <a:rPr lang="zh-CN" altLang="en-US" sz="3600" b="1" dirty="0">
                <a:solidFill>
                  <a:schemeClr val="accent2">
                    <a:lumMod val="50000"/>
                  </a:schemeClr>
                </a:solidFill>
                <a:latin typeface="黑体" panose="02010609060101010101" pitchFamily="49" charset="-122"/>
                <a:ea typeface="黑体" panose="02010609060101010101" pitchFamily="49" charset="-122"/>
              </a:rPr>
              <a:t>卵巢肿瘤治疗原则</a:t>
            </a:r>
            <a:endParaRPr lang="zh-CN" altLang="en-US" sz="3600" b="1" dirty="0">
              <a:solidFill>
                <a:schemeClr val="accent2">
                  <a:lumMod val="50000"/>
                </a:schemeClr>
              </a:solidFill>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426123" y="1340768"/>
            <a:ext cx="8229600" cy="4032448"/>
          </a:xfrm>
        </p:spPr>
        <p:txBody>
          <a:bodyPr>
            <a:noAutofit/>
          </a:bodyPr>
          <a:lstStyle/>
          <a:p>
            <a:pPr marL="0" indent="0">
              <a:lnSpc>
                <a:spcPct val="150000"/>
              </a:lnSpc>
              <a:spcBef>
                <a:spcPts val="0"/>
              </a:spcBef>
              <a:buClr>
                <a:schemeClr val="accent6">
                  <a:lumMod val="40000"/>
                  <a:lumOff val="60000"/>
                </a:schemeClr>
              </a:buClr>
              <a:buNone/>
            </a:pPr>
            <a:r>
              <a:rPr lang="zh-CN" altLang="en-US" sz="2000" dirty="0" smtClean="0">
                <a:solidFill>
                  <a:schemeClr val="accent2">
                    <a:lumMod val="50000"/>
                  </a:schemeClr>
                </a:solidFill>
                <a:latin typeface="黑体" panose="02010609060101010101" pitchFamily="49" charset="-122"/>
                <a:ea typeface="黑体" panose="02010609060101010101" pitchFamily="49" charset="-122"/>
              </a:rPr>
              <a:t>   </a:t>
            </a:r>
            <a:r>
              <a:rPr lang="en-US" altLang="zh-CN" sz="2000" dirty="0" smtClean="0">
                <a:solidFill>
                  <a:schemeClr val="accent2">
                    <a:lumMod val="50000"/>
                  </a:schemeClr>
                </a:solidFill>
                <a:latin typeface="黑体" panose="02010609060101010101" pitchFamily="49" charset="-122"/>
                <a:ea typeface="黑体" panose="02010609060101010101" pitchFamily="49" charset="-122"/>
              </a:rPr>
              <a:t>1.</a:t>
            </a:r>
            <a:r>
              <a:rPr lang="zh-CN" altLang="en-US" sz="2000" dirty="0" smtClean="0">
                <a:solidFill>
                  <a:schemeClr val="accent2">
                    <a:lumMod val="50000"/>
                  </a:schemeClr>
                </a:solidFill>
                <a:latin typeface="黑体" panose="02010609060101010101" pitchFamily="49" charset="-122"/>
                <a:ea typeface="黑体" panose="02010609060101010101" pitchFamily="49" charset="-122"/>
              </a:rPr>
              <a:t> 良性肿瘤：手术切除是唯一治疗方法。对儿童、年轻患者患侧附件切除或单纯肿瘤切除；绝经前后及绝经后患者可取子宫</a:t>
            </a:r>
            <a:r>
              <a:rPr lang="en-US" altLang="zh-CN" sz="2000" dirty="0" smtClean="0">
                <a:solidFill>
                  <a:schemeClr val="accent2">
                    <a:lumMod val="50000"/>
                  </a:schemeClr>
                </a:solidFill>
                <a:latin typeface="黑体" panose="02010609060101010101" pitchFamily="49" charset="-122"/>
                <a:ea typeface="黑体" panose="02010609060101010101" pitchFamily="49" charset="-122"/>
              </a:rPr>
              <a:t>+</a:t>
            </a:r>
            <a:r>
              <a:rPr lang="zh-CN" altLang="en-US" sz="2000" dirty="0" smtClean="0">
                <a:solidFill>
                  <a:schemeClr val="accent2">
                    <a:lumMod val="50000"/>
                  </a:schemeClr>
                </a:solidFill>
                <a:latin typeface="黑体" panose="02010609060101010101" pitchFamily="49" charset="-122"/>
                <a:ea typeface="黑体" panose="02010609060101010101" pitchFamily="49" charset="-122"/>
              </a:rPr>
              <a:t>双侧附件切除。</a:t>
            </a:r>
            <a:endParaRPr lang="zh-CN" altLang="en-US" sz="2000" dirty="0" smtClean="0">
              <a:solidFill>
                <a:schemeClr val="accent2">
                  <a:lumMod val="50000"/>
                </a:schemeClr>
              </a:solidFill>
              <a:latin typeface="黑体" panose="02010609060101010101" pitchFamily="49" charset="-122"/>
              <a:ea typeface="黑体" panose="02010609060101010101" pitchFamily="49" charset="-122"/>
            </a:endParaRPr>
          </a:p>
          <a:p>
            <a:pPr marL="0" indent="0">
              <a:lnSpc>
                <a:spcPct val="150000"/>
              </a:lnSpc>
              <a:spcBef>
                <a:spcPts val="0"/>
              </a:spcBef>
              <a:buClr>
                <a:schemeClr val="accent6">
                  <a:lumMod val="40000"/>
                  <a:lumOff val="60000"/>
                </a:schemeClr>
              </a:buClr>
              <a:buNone/>
            </a:pPr>
            <a:r>
              <a:rPr lang="en-US" altLang="zh-CN" sz="2000" dirty="0">
                <a:solidFill>
                  <a:schemeClr val="accent2">
                    <a:lumMod val="50000"/>
                  </a:schemeClr>
                </a:solidFill>
                <a:latin typeface="黑体" panose="02010609060101010101" pitchFamily="49" charset="-122"/>
                <a:ea typeface="黑体" panose="02010609060101010101" pitchFamily="49" charset="-122"/>
              </a:rPr>
              <a:t>   2. </a:t>
            </a:r>
            <a:r>
              <a:rPr lang="zh-CN" altLang="en-US" sz="2000" dirty="0">
                <a:solidFill>
                  <a:schemeClr val="accent2">
                    <a:lumMod val="50000"/>
                  </a:schemeClr>
                </a:solidFill>
                <a:latin typeface="黑体" panose="02010609060101010101" pitchFamily="49" charset="-122"/>
                <a:ea typeface="黑体" panose="02010609060101010101" pitchFamily="49" charset="-122"/>
              </a:rPr>
              <a:t>恶性肿瘤：手术、化疗及放疗。即使对较晚期者，目前亦多主张积极采用以手术为主、辅以化疗或放疗的综合治疗。</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p:txBody>
      </p:sp>
      <p:sp>
        <p:nvSpPr>
          <p:cNvPr id="4" name="Line 4"/>
          <p:cNvSpPr>
            <a:spLocks noChangeShapeType="1"/>
          </p:cNvSpPr>
          <p:nvPr/>
        </p:nvSpPr>
        <p:spPr bwMode="auto">
          <a:xfrm>
            <a:off x="117358" y="1196752"/>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pic>
        <p:nvPicPr>
          <p:cNvPr id="5" name="内容占位符 6"/>
          <p:cNvPicPr>
            <a:picLocks noChangeAspect="1"/>
          </p:cNvPicPr>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11392" y="5229200"/>
            <a:ext cx="9156989" cy="899689"/>
          </a:xfrm>
          <a:prstGeom prst="rect">
            <a:avLst/>
          </a:prstGeom>
          <a:effectLst>
            <a:reflection blurRad="800100" endPos="0" dir="5400000" sy="-100000" algn="bl" rotWithShape="0"/>
          </a:effec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4850"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8336" y="260648"/>
            <a:ext cx="8229600" cy="1143000"/>
          </a:xfrm>
        </p:spPr>
        <p:txBody>
          <a:bodyPr>
            <a:normAutofit/>
          </a:bodyPr>
          <a:lstStyle/>
          <a:p>
            <a:pPr algn="l"/>
            <a:r>
              <a:rPr lang="zh-CN" altLang="en-US" sz="4000" b="1" dirty="0">
                <a:solidFill>
                  <a:schemeClr val="accent2">
                    <a:lumMod val="50000"/>
                  </a:schemeClr>
                </a:solidFill>
                <a:latin typeface="黑体" panose="02010609060101010101" pitchFamily="49" charset="-122"/>
                <a:ea typeface="黑体" panose="02010609060101010101" pitchFamily="49" charset="-122"/>
              </a:rPr>
              <a:t>卵巢恶性肿瘤治疗措施的选择</a:t>
            </a:r>
            <a:endParaRPr lang="zh-CN" altLang="en-US" sz="4000" b="1" dirty="0">
              <a:solidFill>
                <a:schemeClr val="accent2">
                  <a:lumMod val="50000"/>
                </a:schemeClr>
              </a:solidFill>
              <a:latin typeface="黑体" panose="02010609060101010101" pitchFamily="49" charset="-122"/>
              <a:ea typeface="黑体" panose="02010609060101010101" pitchFamily="49" charset="-122"/>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155962"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内容占位符 6"/>
          <p:cNvPicPr>
            <a:picLocks noGrp="1" noChangeAspect="1"/>
          </p:cNvPicPr>
          <p:nvPr>
            <p:ph idx="1"/>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33536" y="5229200"/>
            <a:ext cx="9156989" cy="899689"/>
          </a:xfrm>
          <a:prstGeom prst="rect">
            <a:avLst/>
          </a:prstGeom>
          <a:effectLst>
            <a:reflection blurRad="800100" endPos="0" dir="5400000" sy="-100000" algn="bl" rotWithShape="0"/>
          </a:effectLst>
        </p:spPr>
      </p:pic>
      <p:sp>
        <p:nvSpPr>
          <p:cNvPr id="8" name="Line 4"/>
          <p:cNvSpPr>
            <a:spLocks noChangeShapeType="1"/>
          </p:cNvSpPr>
          <p:nvPr/>
        </p:nvSpPr>
        <p:spPr bwMode="auto">
          <a:xfrm>
            <a:off x="117358" y="1399088"/>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3" name="矩形 2"/>
          <p:cNvSpPr/>
          <p:nvPr/>
        </p:nvSpPr>
        <p:spPr>
          <a:xfrm>
            <a:off x="376121" y="1611680"/>
            <a:ext cx="8352928" cy="1938020"/>
          </a:xfrm>
          <a:prstGeom prst="rect">
            <a:avLst/>
          </a:prstGeom>
        </p:spPr>
        <p:txBody>
          <a:bodyPr wrap="square">
            <a:spAutoFit/>
          </a:bodyPr>
          <a:lstStyle/>
          <a:p>
            <a:pPr>
              <a:lnSpc>
                <a:spcPct val="150000"/>
              </a:lnSpc>
              <a:buClr>
                <a:schemeClr val="accent6">
                  <a:lumMod val="40000"/>
                  <a:lumOff val="60000"/>
                </a:schemeClr>
              </a:buClr>
            </a:pPr>
            <a:r>
              <a:rPr lang="zh-CN" sz="2000" dirty="0" smtClean="0">
                <a:solidFill>
                  <a:schemeClr val="accent2">
                    <a:lumMod val="50000"/>
                  </a:schemeClr>
                </a:solidFill>
                <a:latin typeface="黑体" panose="02010609060101010101" pitchFamily="49" charset="-122"/>
                <a:ea typeface="黑体" panose="02010609060101010101" pitchFamily="49" charset="-122"/>
              </a:rPr>
              <a:t>卵巢恶性肿瘤</a:t>
            </a:r>
            <a:r>
              <a:rPr lang="zh-CN" altLang="en-US" sz="2000" dirty="0" smtClean="0">
                <a:solidFill>
                  <a:schemeClr val="accent2">
                    <a:lumMod val="50000"/>
                  </a:schemeClr>
                </a:solidFill>
                <a:latin typeface="黑体" panose="02010609060101010101" pitchFamily="49" charset="-122"/>
                <a:ea typeface="黑体" panose="02010609060101010101" pitchFamily="49" charset="-122"/>
              </a:rPr>
              <a:t>以手术治疗为主，辅以化疗和放疗，生物治疗处于试用阶段。</a:t>
            </a:r>
            <a:endParaRPr lang="zh-CN" altLang="en-US" sz="2000" dirty="0" smtClean="0">
              <a:solidFill>
                <a:schemeClr val="accent2">
                  <a:lumMod val="50000"/>
                </a:schemeClr>
              </a:solidFill>
              <a:latin typeface="黑体" panose="02010609060101010101" pitchFamily="49" charset="-122"/>
              <a:ea typeface="黑体" panose="02010609060101010101" pitchFamily="49" charset="-122"/>
            </a:endParaRPr>
          </a:p>
          <a:p>
            <a:pPr>
              <a:lnSpc>
                <a:spcPct val="150000"/>
              </a:lnSpc>
              <a:buClr>
                <a:schemeClr val="accent6">
                  <a:lumMod val="40000"/>
                  <a:lumOff val="60000"/>
                </a:schemeClr>
              </a:buClr>
            </a:pPr>
            <a:r>
              <a:rPr lang="zh-CN" altLang="en-US" sz="2000" dirty="0" smtClean="0">
                <a:solidFill>
                  <a:schemeClr val="accent2">
                    <a:lumMod val="50000"/>
                  </a:schemeClr>
                </a:solidFill>
                <a:latin typeface="黑体" panose="02010609060101010101" pitchFamily="49" charset="-122"/>
                <a:ea typeface="黑体" panose="02010609060101010101" pitchFamily="49" charset="-122"/>
              </a:rPr>
              <a:t>近些年贝伐单抗治疗取得令人惊喜效果。手术治疗是最有效的治疗手段，只有将肿瘤切净或基本切净，患者生存时间才能明显延长，而且手术的彻底性也为辅助治疗创造条件，直接影响化疗和放疗的最终结果。</a:t>
            </a:r>
            <a:endParaRPr lang="zh-CN" altLang="en-US" sz="2000" dirty="0" smtClean="0">
              <a:solidFill>
                <a:schemeClr val="accent2">
                  <a:lumMod val="50000"/>
                </a:schemeClr>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27971" y="260648"/>
            <a:ext cx="8229600" cy="1143000"/>
          </a:xfrm>
        </p:spPr>
        <p:txBody>
          <a:bodyPr>
            <a:normAutofit/>
          </a:bodyPr>
          <a:lstStyle/>
          <a:p>
            <a:pPr algn="l"/>
            <a:r>
              <a:rPr lang="zh-CN" altLang="en-US" sz="4000" b="1" dirty="0">
                <a:solidFill>
                  <a:schemeClr val="accent2">
                    <a:lumMod val="50000"/>
                  </a:schemeClr>
                </a:solidFill>
                <a:latin typeface="黑体" panose="02010609060101010101" pitchFamily="49" charset="-122"/>
                <a:ea typeface="黑体" panose="02010609060101010101" pitchFamily="49" charset="-122"/>
              </a:rPr>
              <a:t>卵巢肿瘤特征 </a:t>
            </a:r>
            <a:endParaRPr lang="zh-CN" altLang="en-US" sz="4000" dirty="0"/>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155962"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内容占位符 6"/>
          <p:cNvPicPr>
            <a:picLocks noGrp="1" noChangeAspect="1"/>
          </p:cNvPicPr>
          <p:nvPr>
            <p:ph idx="1"/>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33536" y="5229200"/>
            <a:ext cx="9156989" cy="899689"/>
          </a:xfrm>
          <a:prstGeom prst="rect">
            <a:avLst/>
          </a:prstGeom>
          <a:effectLst>
            <a:reflection blurRad="800100" endPos="0" dir="5400000" sy="-100000" algn="bl" rotWithShape="0"/>
          </a:effectLst>
        </p:spPr>
      </p:pic>
      <p:sp>
        <p:nvSpPr>
          <p:cNvPr id="8" name="Line 4"/>
          <p:cNvSpPr>
            <a:spLocks noChangeShapeType="1"/>
          </p:cNvSpPr>
          <p:nvPr/>
        </p:nvSpPr>
        <p:spPr bwMode="auto">
          <a:xfrm>
            <a:off x="117358" y="1401376"/>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3" name="矩形 2"/>
          <p:cNvSpPr/>
          <p:nvPr/>
        </p:nvSpPr>
        <p:spPr>
          <a:xfrm>
            <a:off x="377609" y="1522528"/>
            <a:ext cx="8064896" cy="2399665"/>
          </a:xfrm>
          <a:prstGeom prst="rect">
            <a:avLst/>
          </a:prstGeom>
        </p:spPr>
        <p:txBody>
          <a:bodyPr wrap="square">
            <a:spAutoFit/>
          </a:bodyPr>
          <a:lstStyle/>
          <a:p>
            <a:pPr marL="342900" indent="-342900">
              <a:lnSpc>
                <a:spcPct val="150000"/>
              </a:lnSpc>
              <a:buClr>
                <a:schemeClr val="accent6">
                  <a:lumMod val="40000"/>
                  <a:lumOff val="60000"/>
                </a:schemeClr>
              </a:buClr>
              <a:buFont typeface="Wingdings" panose="05000000000000000000" pitchFamily="2" charset="2"/>
              <a:buChar char="l"/>
            </a:pPr>
            <a:r>
              <a:rPr lang="en-US" altLang="zh-CN" sz="2000" dirty="0" smtClean="0">
                <a:solidFill>
                  <a:schemeClr val="accent2">
                    <a:lumMod val="50000"/>
                  </a:schemeClr>
                </a:solidFill>
                <a:latin typeface="黑体" panose="02010609060101010101" pitchFamily="49" charset="-122"/>
                <a:ea typeface="黑体" panose="02010609060101010101" pitchFamily="49" charset="-122"/>
              </a:rPr>
              <a:t>   </a:t>
            </a:r>
            <a:r>
              <a:rPr lang="zh-CN" altLang="en-US" sz="2000" b="1" dirty="0">
                <a:solidFill>
                  <a:schemeClr val="accent2">
                    <a:lumMod val="50000"/>
                  </a:schemeClr>
                </a:solidFill>
                <a:latin typeface="黑体" panose="02010609060101010101" pitchFamily="49" charset="-122"/>
                <a:ea typeface="黑体" panose="02010609060101010101" pitchFamily="49" charset="-122"/>
                <a:sym typeface="+mn-ea"/>
              </a:rPr>
              <a:t>卵巢肿瘤深藏于盆腔，初期很少有症状，恶性者易扩散目前尚缺乏早期诊断方法，以致</a:t>
            </a:r>
            <a:r>
              <a:rPr lang="zh-CN" altLang="en-US" sz="2000" b="1" dirty="0">
                <a:solidFill>
                  <a:schemeClr val="accent2">
                    <a:lumMod val="50000"/>
                  </a:schemeClr>
                </a:solidFill>
                <a:latin typeface="黑体" panose="02010609060101010101" pitchFamily="49" charset="-122"/>
                <a:ea typeface="黑体" panose="02010609060101010101" pitchFamily="49" charset="-122"/>
                <a:sym typeface="+mn-ea"/>
              </a:rPr>
              <a:t>确诊时</a:t>
            </a:r>
            <a:r>
              <a:rPr lang="en-US" altLang="zh-CN" sz="2000" b="1" dirty="0">
                <a:solidFill>
                  <a:schemeClr val="accent2">
                    <a:lumMod val="50000"/>
                  </a:schemeClr>
                </a:solidFill>
                <a:latin typeface="黑体" panose="02010609060101010101" pitchFamily="49" charset="-122"/>
                <a:ea typeface="黑体" panose="02010609060101010101" pitchFamily="49" charset="-122"/>
                <a:sym typeface="+mn-ea"/>
              </a:rPr>
              <a:t>60-70%</a:t>
            </a:r>
            <a:r>
              <a:rPr lang="zh-CN" altLang="en-US" sz="2000" b="1" dirty="0">
                <a:solidFill>
                  <a:schemeClr val="accent2">
                    <a:lumMod val="50000"/>
                  </a:schemeClr>
                </a:solidFill>
                <a:latin typeface="黑体" panose="02010609060101010101" pitchFamily="49" charset="-122"/>
                <a:ea typeface="黑体" panose="02010609060101010101" pitchFamily="49" charset="-122"/>
                <a:sym typeface="+mn-ea"/>
              </a:rPr>
              <a:t>的卵巢恶性肿瘤患者已界晚期。死亡率超过宫颈癌和宫体癌之和，居妇科恶性肿瘤之首。卵巢组织成分非常复杂，是全身各脏器原发肿瘤类型最多的部位。不同类型卵巢肿瘤的组织学结构和生物学行为，均存在很大差异。</a:t>
            </a:r>
            <a:endParaRPr lang="zh-CN" altLang="en-US" sz="2000" dirty="0">
              <a:solidFill>
                <a:schemeClr val="accent2">
                  <a:lumMod val="50000"/>
                </a:schemeClr>
              </a:solidFill>
              <a:latin typeface="黑体" panose="02010609060101010101" pitchFamily="49" charset="-122"/>
              <a:ea typeface="黑体" panose="02010609060101010101" pitchFamily="49"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内容占位符 6"/>
          <p:cNvPicPr>
            <a:picLocks noGrp="1" noChangeAspect="1"/>
          </p:cNvPicPr>
          <p:nvPr>
            <p:ph idx="4294967295"/>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0" y="5409096"/>
            <a:ext cx="9156700" cy="750306"/>
          </a:xfrm>
          <a:prstGeom prst="rect">
            <a:avLst/>
          </a:prstGeom>
          <a:effectLst>
            <a:reflection blurRad="800100" endPos="0" dir="5400000" sy="-100000" algn="bl" rotWithShape="0"/>
          </a:effec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6304198"/>
            <a:ext cx="484641" cy="366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Line 4"/>
          <p:cNvSpPr>
            <a:spLocks noChangeShapeType="1"/>
          </p:cNvSpPr>
          <p:nvPr/>
        </p:nvSpPr>
        <p:spPr bwMode="auto">
          <a:xfrm>
            <a:off x="117358" y="1141140"/>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6" name="矩形 5"/>
          <p:cNvSpPr/>
          <p:nvPr/>
        </p:nvSpPr>
        <p:spPr>
          <a:xfrm>
            <a:off x="692368" y="294346"/>
            <a:ext cx="8009478" cy="583565"/>
          </a:xfrm>
          <a:prstGeom prst="rect">
            <a:avLst/>
          </a:prstGeom>
        </p:spPr>
        <p:txBody>
          <a:bodyPr wrap="square">
            <a:spAutoFit/>
          </a:bodyPr>
          <a:lstStyle/>
          <a:p>
            <a:r>
              <a:rPr lang="zh-CN" altLang="en-US" sz="3200" b="1" dirty="0">
                <a:solidFill>
                  <a:schemeClr val="accent6">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rPr>
              <a:t>保留生育功能的保守手术</a:t>
            </a:r>
            <a:endParaRPr lang="zh-CN" altLang="en-US" sz="3200" b="1" dirty="0">
              <a:solidFill>
                <a:schemeClr val="accent6">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9" name="矩形 8"/>
          <p:cNvSpPr/>
          <p:nvPr/>
        </p:nvSpPr>
        <p:spPr>
          <a:xfrm>
            <a:off x="586237" y="6348132"/>
            <a:ext cx="3499676" cy="246221"/>
          </a:xfrm>
          <a:prstGeom prst="rect">
            <a:avLst/>
          </a:prstGeom>
        </p:spPr>
        <p:txBody>
          <a:bodyPr wrap="none">
            <a:spAutoFit/>
          </a:bodyPr>
          <a:lstStyle/>
          <a:p>
            <a:r>
              <a:rPr lang="en-US" altLang="zh-CN" sz="1000" dirty="0" err="1">
                <a:solidFill>
                  <a:schemeClr val="bg1">
                    <a:lumMod val="75000"/>
                  </a:schemeClr>
                </a:solidFill>
              </a:rPr>
              <a:t>Tevfik</a:t>
            </a:r>
            <a:r>
              <a:rPr lang="en-US" altLang="zh-CN" sz="1000" dirty="0">
                <a:solidFill>
                  <a:schemeClr val="bg1">
                    <a:lumMod val="75000"/>
                  </a:schemeClr>
                </a:solidFill>
              </a:rPr>
              <a:t> </a:t>
            </a:r>
            <a:r>
              <a:rPr lang="en-US" altLang="zh-CN" sz="1000" dirty="0" err="1" smtClean="0">
                <a:solidFill>
                  <a:schemeClr val="bg1">
                    <a:lumMod val="75000"/>
                  </a:schemeClr>
                </a:solidFill>
              </a:rPr>
              <a:t>Guvenal,et</a:t>
            </a:r>
            <a:r>
              <a:rPr lang="en-US" altLang="zh-CN" sz="1000" dirty="0" smtClean="0">
                <a:solidFill>
                  <a:schemeClr val="bg1">
                    <a:lumMod val="75000"/>
                  </a:schemeClr>
                </a:solidFill>
              </a:rPr>
              <a:t> al. Gynecologic </a:t>
            </a:r>
            <a:r>
              <a:rPr lang="en-US" altLang="zh-CN" sz="1000" dirty="0">
                <a:solidFill>
                  <a:schemeClr val="bg1">
                    <a:lumMod val="75000"/>
                  </a:schemeClr>
                </a:solidFill>
              </a:rPr>
              <a:t>Oncology 131 (2013) 546–550</a:t>
            </a:r>
            <a:endParaRPr lang="zh-CN" altLang="en-US" sz="1000" dirty="0">
              <a:solidFill>
                <a:schemeClr val="bg1">
                  <a:lumMod val="75000"/>
                </a:schemeClr>
              </a:solidFill>
            </a:endParaRPr>
          </a:p>
        </p:txBody>
      </p:sp>
      <p:sp>
        <p:nvSpPr>
          <p:cNvPr id="11" name="矩形 10"/>
          <p:cNvSpPr/>
          <p:nvPr/>
        </p:nvSpPr>
        <p:spPr>
          <a:xfrm>
            <a:off x="539750" y="1340485"/>
            <a:ext cx="8558530" cy="3282950"/>
          </a:xfrm>
          <a:prstGeom prst="rect">
            <a:avLst/>
          </a:prstGeom>
          <a:solidFill>
            <a:schemeClr val="accent6">
              <a:lumMod val="20000"/>
              <a:lumOff val="80000"/>
            </a:schemeClr>
          </a:solidFill>
        </p:spPr>
        <p:txBody>
          <a:bodyPr wrap="square">
            <a:noAutofit/>
          </a:bodyPr>
          <a:lstStyle/>
          <a:p>
            <a:r>
              <a:rPr lang="zh-CN" altLang="en-US" sz="2400" dirty="0">
                <a:solidFill>
                  <a:schemeClr val="accent2">
                    <a:lumMod val="50000"/>
                  </a:schemeClr>
                </a:solidFill>
                <a:latin typeface="黑体" panose="02010609060101010101" pitchFamily="49" charset="-122"/>
                <a:ea typeface="黑体" panose="02010609060101010101" pitchFamily="49" charset="-122"/>
              </a:rPr>
              <a:t>对生育年龄有生育要求的卵巢恶性肿瘤患者必须在完善且准确手术分期的基础上，严格掌握适应症：</a:t>
            </a:r>
            <a:r>
              <a:rPr lang="en-US" altLang="zh-CN" sz="2400" dirty="0">
                <a:solidFill>
                  <a:schemeClr val="accent2">
                    <a:lumMod val="50000"/>
                  </a:schemeClr>
                </a:solidFill>
                <a:latin typeface="黑体" panose="02010609060101010101" pitchFamily="49" charset="-122"/>
                <a:ea typeface="黑体" panose="02010609060101010101" pitchFamily="49" charset="-122"/>
              </a:rPr>
              <a:t>1.Ⅰ</a:t>
            </a:r>
            <a:r>
              <a:rPr lang="zh-CN" altLang="en-US" sz="2400" dirty="0">
                <a:solidFill>
                  <a:schemeClr val="accent2">
                    <a:lumMod val="50000"/>
                  </a:schemeClr>
                </a:solidFill>
                <a:latin typeface="黑体" panose="02010609060101010101" pitchFamily="49" charset="-122"/>
                <a:ea typeface="黑体" panose="02010609060101010101" pitchFamily="49" charset="-122"/>
              </a:rPr>
              <a:t>期；</a:t>
            </a:r>
            <a:r>
              <a:rPr lang="en-US" altLang="zh-CN" sz="2400" dirty="0">
                <a:solidFill>
                  <a:schemeClr val="accent2">
                    <a:lumMod val="50000"/>
                  </a:schemeClr>
                </a:solidFill>
                <a:latin typeface="黑体" panose="02010609060101010101" pitchFamily="49" charset="-122"/>
                <a:ea typeface="黑体" panose="02010609060101010101" pitchFamily="49" charset="-122"/>
              </a:rPr>
              <a:t>2.</a:t>
            </a:r>
            <a:r>
              <a:rPr lang="zh-CN" altLang="en-US" sz="2400" dirty="0">
                <a:solidFill>
                  <a:schemeClr val="accent2">
                    <a:lumMod val="50000"/>
                  </a:schemeClr>
                </a:solidFill>
                <a:latin typeface="黑体" panose="02010609060101010101" pitchFamily="49" charset="-122"/>
                <a:ea typeface="黑体" panose="02010609060101010101" pitchFamily="49" charset="-122"/>
              </a:rPr>
              <a:t>分化良好；</a:t>
            </a:r>
            <a:r>
              <a:rPr lang="en-US" altLang="zh-CN" sz="2400" dirty="0">
                <a:solidFill>
                  <a:schemeClr val="accent2">
                    <a:lumMod val="50000"/>
                  </a:schemeClr>
                </a:solidFill>
                <a:latin typeface="黑体" panose="02010609060101010101" pitchFamily="49" charset="-122"/>
                <a:ea typeface="黑体" panose="02010609060101010101" pitchFamily="49" charset="-122"/>
              </a:rPr>
              <a:t>3.</a:t>
            </a:r>
            <a:r>
              <a:rPr lang="zh-CN" altLang="en-US" sz="2400" dirty="0">
                <a:solidFill>
                  <a:schemeClr val="accent2">
                    <a:lumMod val="50000"/>
                  </a:schemeClr>
                </a:solidFill>
                <a:latin typeface="黑体" panose="02010609060101010101" pitchFamily="49" charset="-122"/>
                <a:ea typeface="黑体" panose="02010609060101010101" pitchFamily="49" charset="-122"/>
              </a:rPr>
              <a:t>生殖细胞肿瘤的各个时期</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且对侧卵巢正常；</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4.</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年轻渴望保留生育功能；</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5.</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肿瘤包膜完整且无黏连；</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6.</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包膜、淋巴结、卵巢系膜无浸润；</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7.</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腹腔冲洗液阴性；</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8.</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充分评估对侧卵巢，必要时取活检，结果阴性；</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9.</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横结肠下大网膜切除活检阴性，橫膈组织学阴性；</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10.</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能严密随访。生育后需切除保留的附件，但对浆液性卵巢癌患者的保守手术需特别慎重。</a:t>
            </a:r>
            <a:endParaRPr lang="en-US" altLang="zh-CN" sz="2400" dirty="0">
              <a:solidFill>
                <a:schemeClr val="accent2">
                  <a:lumMod val="50000"/>
                </a:schemeClr>
              </a:solidFill>
              <a:latin typeface="黑体" panose="02010609060101010101" pitchFamily="49" charset="-122"/>
              <a:ea typeface="黑体" panose="02010609060101010101" pitchFamily="49" charset="-122"/>
            </a:endParaRPr>
          </a:p>
          <a:p>
            <a:endParaRPr lang="zh-CN" altLang="en-US" sz="2400" dirty="0">
              <a:solidFill>
                <a:schemeClr val="accent2">
                  <a:lumMod val="50000"/>
                </a:schemeClr>
              </a:solidFill>
              <a:latin typeface="黑体" panose="02010609060101010101" pitchFamily="49" charset="-122"/>
              <a:ea typeface="黑体" panose="02010609060101010101" pitchFamily="49" charset="-122"/>
            </a:endParaRPr>
          </a:p>
          <a:p>
            <a:endParaRPr lang="zh-CN" altLang="en-US" sz="2400" dirty="0">
              <a:solidFill>
                <a:schemeClr val="accent2">
                  <a:lumMod val="50000"/>
                </a:schemeClr>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内容占位符 6"/>
          <p:cNvPicPr>
            <a:picLocks noGrp="1" noChangeAspect="1"/>
          </p:cNvPicPr>
          <p:nvPr>
            <p:ph idx="4294967295"/>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0" y="5409096"/>
            <a:ext cx="9156700" cy="750306"/>
          </a:xfrm>
          <a:prstGeom prst="rect">
            <a:avLst/>
          </a:prstGeom>
          <a:effectLst>
            <a:reflection blurRad="800100" endPos="0" dir="5400000" sy="-100000" algn="bl" rotWithShape="0"/>
          </a:effec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6304198"/>
            <a:ext cx="484641" cy="366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Line 4"/>
          <p:cNvSpPr>
            <a:spLocks noChangeShapeType="1"/>
          </p:cNvSpPr>
          <p:nvPr/>
        </p:nvSpPr>
        <p:spPr bwMode="auto">
          <a:xfrm>
            <a:off x="117358" y="1141140"/>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6" name="矩形 5"/>
          <p:cNvSpPr/>
          <p:nvPr/>
        </p:nvSpPr>
        <p:spPr>
          <a:xfrm>
            <a:off x="692368" y="294346"/>
            <a:ext cx="8009478" cy="583565"/>
          </a:xfrm>
          <a:prstGeom prst="rect">
            <a:avLst/>
          </a:prstGeom>
        </p:spPr>
        <p:txBody>
          <a:bodyPr wrap="square">
            <a:spAutoFit/>
          </a:bodyPr>
          <a:lstStyle/>
          <a:p>
            <a:r>
              <a:rPr lang="zh-CN" altLang="en-US" sz="3200" b="1" dirty="0">
                <a:solidFill>
                  <a:schemeClr val="accent6">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rPr>
              <a:t>影响预后的因素</a:t>
            </a:r>
            <a:endParaRPr lang="zh-CN" altLang="en-US" sz="3200" b="1" dirty="0">
              <a:solidFill>
                <a:schemeClr val="accent6">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9" name="矩形 8"/>
          <p:cNvSpPr/>
          <p:nvPr/>
        </p:nvSpPr>
        <p:spPr>
          <a:xfrm>
            <a:off x="586237" y="6348132"/>
            <a:ext cx="3499676" cy="246221"/>
          </a:xfrm>
          <a:prstGeom prst="rect">
            <a:avLst/>
          </a:prstGeom>
        </p:spPr>
        <p:txBody>
          <a:bodyPr wrap="none">
            <a:spAutoFit/>
          </a:bodyPr>
          <a:lstStyle/>
          <a:p>
            <a:r>
              <a:rPr lang="en-US" altLang="zh-CN" sz="1000" dirty="0" err="1">
                <a:solidFill>
                  <a:schemeClr val="bg1">
                    <a:lumMod val="75000"/>
                  </a:schemeClr>
                </a:solidFill>
              </a:rPr>
              <a:t>Tevfik</a:t>
            </a:r>
            <a:r>
              <a:rPr lang="en-US" altLang="zh-CN" sz="1000" dirty="0">
                <a:solidFill>
                  <a:schemeClr val="bg1">
                    <a:lumMod val="75000"/>
                  </a:schemeClr>
                </a:solidFill>
              </a:rPr>
              <a:t> </a:t>
            </a:r>
            <a:r>
              <a:rPr lang="en-US" altLang="zh-CN" sz="1000" dirty="0" err="1" smtClean="0">
                <a:solidFill>
                  <a:schemeClr val="bg1">
                    <a:lumMod val="75000"/>
                  </a:schemeClr>
                </a:solidFill>
              </a:rPr>
              <a:t>Guvenal,et</a:t>
            </a:r>
            <a:r>
              <a:rPr lang="en-US" altLang="zh-CN" sz="1000" dirty="0" smtClean="0">
                <a:solidFill>
                  <a:schemeClr val="bg1">
                    <a:lumMod val="75000"/>
                  </a:schemeClr>
                </a:solidFill>
              </a:rPr>
              <a:t> al. Gynecologic </a:t>
            </a:r>
            <a:r>
              <a:rPr lang="en-US" altLang="zh-CN" sz="1000" dirty="0">
                <a:solidFill>
                  <a:schemeClr val="bg1">
                    <a:lumMod val="75000"/>
                  </a:schemeClr>
                </a:solidFill>
              </a:rPr>
              <a:t>Oncology 131 (2013) 546–550</a:t>
            </a:r>
            <a:endParaRPr lang="zh-CN" altLang="en-US" sz="1000" dirty="0">
              <a:solidFill>
                <a:schemeClr val="bg1">
                  <a:lumMod val="75000"/>
                </a:schemeClr>
              </a:solidFill>
            </a:endParaRPr>
          </a:p>
        </p:txBody>
      </p:sp>
      <p:sp>
        <p:nvSpPr>
          <p:cNvPr id="11" name="矩形 10"/>
          <p:cNvSpPr/>
          <p:nvPr/>
        </p:nvSpPr>
        <p:spPr>
          <a:xfrm>
            <a:off x="539750" y="1340485"/>
            <a:ext cx="8558530" cy="3282950"/>
          </a:xfrm>
          <a:prstGeom prst="rect">
            <a:avLst/>
          </a:prstGeom>
          <a:solidFill>
            <a:schemeClr val="accent6">
              <a:lumMod val="20000"/>
              <a:lumOff val="80000"/>
            </a:schemeClr>
          </a:solidFill>
        </p:spPr>
        <p:txBody>
          <a:bodyPr wrap="square">
            <a:noAutofit/>
          </a:bodyPr>
          <a:lstStyle/>
          <a:p>
            <a:r>
              <a:rPr lang="en-US" altLang="zh-CN" sz="2400" dirty="0">
                <a:solidFill>
                  <a:schemeClr val="accent2">
                    <a:lumMod val="50000"/>
                  </a:schemeClr>
                </a:solidFill>
                <a:latin typeface="黑体" panose="02010609060101010101" pitchFamily="49" charset="-122"/>
                <a:ea typeface="黑体" panose="02010609060101010101" pitchFamily="49" charset="-122"/>
              </a:rPr>
              <a:t>1.</a:t>
            </a:r>
            <a:r>
              <a:rPr lang="zh-CN" altLang="en-US" sz="2400" dirty="0">
                <a:solidFill>
                  <a:schemeClr val="accent2">
                    <a:lumMod val="50000"/>
                  </a:schemeClr>
                </a:solidFill>
                <a:latin typeface="黑体" panose="02010609060101010101" pitchFamily="49" charset="-122"/>
                <a:ea typeface="黑体" panose="02010609060101010101" pitchFamily="49" charset="-122"/>
              </a:rPr>
              <a:t>期别越早，预后越好，因而准确全面的手术</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分期对评价预后十分重要。</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2.</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残余癌的大小，因而尽量切除可以切除的肿瘤对改善预后十分关键。</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3.</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病理分级</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肿瘤细胞分化越低，预后越差。</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4.</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组织学类型，生殖细胞、性索间质肿瘤较上皮性肿瘤预后好。</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5.</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肿瘤标志物，半衰期长提示预后差。</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6.DNA</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倍体</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非整倍体的卵巢癌生物学行为更具有侵略性。</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7.</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治疗方法</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综合治疗其预后优于单一手段治疗。</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8.</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其他因素</a:t>
            </a:r>
            <a:r>
              <a:rPr lang="en-US" altLang="zh-CN" sz="2400" dirty="0">
                <a:solidFill>
                  <a:schemeClr val="accent2">
                    <a:lumMod val="50000"/>
                  </a:schemeClr>
                </a:solidFill>
                <a:latin typeface="黑体" panose="02010609060101010101" pitchFamily="49" charset="-122"/>
                <a:ea typeface="黑体" panose="02010609060101010101" pitchFamily="49" charset="-122"/>
                <a:sym typeface="+mn-ea"/>
              </a:rPr>
              <a:t>:</a:t>
            </a:r>
            <a:r>
              <a:rPr lang="zh-CN" altLang="en-US" sz="2400" dirty="0">
                <a:solidFill>
                  <a:schemeClr val="accent2">
                    <a:lumMod val="50000"/>
                  </a:schemeClr>
                </a:solidFill>
                <a:latin typeface="黑体" panose="02010609060101010101" pitchFamily="49" charset="-122"/>
                <a:ea typeface="黑体" panose="02010609060101010101" pitchFamily="49" charset="-122"/>
                <a:sym typeface="+mn-ea"/>
              </a:rPr>
              <a:t>生物学因素，年龄，腹水状况，淋巴结转移等因素。</a:t>
            </a:r>
            <a:endParaRPr lang="en-US" altLang="zh-CN" sz="2400" dirty="0">
              <a:solidFill>
                <a:schemeClr val="accent2">
                  <a:lumMod val="50000"/>
                </a:schemeClr>
              </a:solidFill>
              <a:latin typeface="黑体" panose="02010609060101010101" pitchFamily="49" charset="-122"/>
              <a:ea typeface="黑体" panose="02010609060101010101" pitchFamily="49" charset="-122"/>
            </a:endParaRPr>
          </a:p>
          <a:p>
            <a:endParaRPr lang="zh-CN" altLang="en-US" sz="2400" dirty="0">
              <a:solidFill>
                <a:schemeClr val="accent2">
                  <a:lumMod val="50000"/>
                </a:schemeClr>
              </a:solidFill>
              <a:latin typeface="黑体" panose="02010609060101010101" pitchFamily="49" charset="-122"/>
              <a:ea typeface="黑体" panose="02010609060101010101" pitchFamily="49" charset="-122"/>
            </a:endParaRPr>
          </a:p>
          <a:p>
            <a:endParaRPr lang="zh-CN" altLang="en-US" sz="2400" dirty="0">
              <a:solidFill>
                <a:schemeClr val="accent2">
                  <a:lumMod val="50000"/>
                </a:schemeClr>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102235" y="27305"/>
            <a:ext cx="8968740" cy="4412615"/>
          </a:xfrm>
        </p:spPr>
        <p:txBody>
          <a:bodyPr>
            <a:normAutofit/>
          </a:bodyPr>
          <a:lstStyle/>
          <a:p>
            <a:pPr marL="0" indent="0">
              <a:lnSpc>
                <a:spcPct val="150000"/>
              </a:lnSpc>
              <a:buClr>
                <a:schemeClr val="accent6">
                  <a:lumMod val="40000"/>
                  <a:lumOff val="60000"/>
                </a:schemeClr>
              </a:buClr>
              <a:buNone/>
            </a:pPr>
            <a:r>
              <a:rPr lang="zh-CN" altLang="en-US" sz="2400" dirty="0" smtClean="0">
                <a:solidFill>
                  <a:schemeClr val="accent2">
                    <a:lumMod val="50000"/>
                  </a:schemeClr>
                </a:solidFill>
                <a:latin typeface="黑体" panose="02010609060101010101" pitchFamily="49" charset="-122"/>
                <a:ea typeface="黑体" panose="02010609060101010101" pitchFamily="49" charset="-122"/>
              </a:rPr>
              <a:t>    </a:t>
            </a:r>
            <a:endParaRPr lang="zh-CN" altLang="en-US" sz="2400" dirty="0" smtClean="0">
              <a:solidFill>
                <a:schemeClr val="accent2">
                  <a:lumMod val="50000"/>
                </a:schemeClr>
              </a:solidFill>
              <a:latin typeface="黑体" panose="02010609060101010101" pitchFamily="49" charset="-122"/>
              <a:ea typeface="黑体" panose="02010609060101010101" pitchFamily="49" charset="-122"/>
            </a:endParaRPr>
          </a:p>
          <a:p>
            <a:pPr marL="0" indent="0">
              <a:lnSpc>
                <a:spcPct val="150000"/>
              </a:lnSpc>
              <a:buClr>
                <a:schemeClr val="accent6">
                  <a:lumMod val="40000"/>
                  <a:lumOff val="60000"/>
                </a:schemeClr>
              </a:buClr>
              <a:buNone/>
            </a:pPr>
            <a:endParaRPr lang="zh-CN" altLang="en-US" sz="2400" dirty="0" smtClean="0">
              <a:solidFill>
                <a:schemeClr val="accent2">
                  <a:lumMod val="50000"/>
                </a:schemeClr>
              </a:solidFill>
              <a:latin typeface="黑体" panose="02010609060101010101" pitchFamily="49" charset="-122"/>
              <a:ea typeface="黑体" panose="02010609060101010101" pitchFamily="49" charset="-122"/>
            </a:endParaRPr>
          </a:p>
          <a:p>
            <a:pPr marL="0" indent="0">
              <a:lnSpc>
                <a:spcPct val="150000"/>
              </a:lnSpc>
              <a:buClr>
                <a:schemeClr val="accent6">
                  <a:lumMod val="40000"/>
                  <a:lumOff val="60000"/>
                </a:schemeClr>
              </a:buClr>
              <a:buNone/>
            </a:pPr>
            <a:r>
              <a:rPr lang="en-US" altLang="zh-CN" sz="2400" dirty="0" smtClean="0">
                <a:solidFill>
                  <a:schemeClr val="accent2">
                    <a:lumMod val="50000"/>
                  </a:schemeClr>
                </a:solidFill>
                <a:latin typeface="黑体" panose="02010609060101010101" pitchFamily="49" charset="-122"/>
                <a:ea typeface="黑体" panose="02010609060101010101" pitchFamily="49" charset="-122"/>
              </a:rPr>
              <a:t>             </a:t>
            </a:r>
            <a:r>
              <a:rPr lang="zh-CN" altLang="en-US" sz="2400" dirty="0" smtClean="0">
                <a:solidFill>
                  <a:schemeClr val="accent2">
                    <a:lumMod val="50000"/>
                  </a:schemeClr>
                </a:solidFill>
                <a:latin typeface="黑体" panose="02010609060101010101" pitchFamily="49" charset="-122"/>
                <a:ea typeface="黑体" panose="02010609060101010101" pitchFamily="49" charset="-122"/>
              </a:rPr>
              <a:t>谢谢</a:t>
            </a:r>
            <a:endParaRPr lang="zh-CN" altLang="en-US" sz="2400" dirty="0" smtClean="0">
              <a:solidFill>
                <a:schemeClr val="accent2">
                  <a:lumMod val="50000"/>
                </a:schemeClr>
              </a:solidFill>
              <a:latin typeface="黑体" panose="02010609060101010101" pitchFamily="49" charset="-122"/>
              <a:ea typeface="黑体" panose="02010609060101010101" pitchFamily="49" charset="-122"/>
            </a:endParaRPr>
          </a:p>
        </p:txBody>
      </p:sp>
      <p:pic>
        <p:nvPicPr>
          <p:cNvPr id="5" name="内容占位符 6"/>
          <p:cNvPicPr>
            <a:picLocks noChangeAspect="1"/>
          </p:cNvPicPr>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0" y="4618062"/>
            <a:ext cx="9156700" cy="750306"/>
          </a:xfrm>
          <a:prstGeom prst="rect">
            <a:avLst/>
          </a:prstGeom>
          <a:effectLst>
            <a:reflection blurRad="800100" endPos="0" dir="5400000" sy="-100000" algn="bl" rotWithShape="0"/>
          </a:effec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6304198"/>
            <a:ext cx="484641" cy="366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文本框 1"/>
          <p:cNvSpPr txBox="1"/>
          <p:nvPr/>
        </p:nvSpPr>
        <p:spPr>
          <a:xfrm>
            <a:off x="107315" y="332740"/>
            <a:ext cx="8481695" cy="36950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nchor="t">
            <a:noAutofit/>
          </a:bodyPr>
          <a:p>
            <a:r>
              <a:rPr lang="en-US" altLang="zh-CN" sz="9600"/>
              <a:t>       </a:t>
            </a:r>
            <a:r>
              <a:rPr lang="zh-CN" altLang="en-US" sz="9600"/>
              <a:t>谢谢</a:t>
            </a:r>
            <a:endParaRPr lang="zh-CN" altLang="en-US" sz="96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4081" y="188640"/>
            <a:ext cx="8229600" cy="1143000"/>
          </a:xfrm>
        </p:spPr>
        <p:txBody>
          <a:bodyPr/>
          <a:lstStyle/>
          <a:p>
            <a:pPr algn="l"/>
            <a:r>
              <a:rPr lang="zh-CN" altLang="en-US" b="1" dirty="0" smtClean="0">
                <a:solidFill>
                  <a:schemeClr val="accent2">
                    <a:lumMod val="50000"/>
                  </a:schemeClr>
                </a:solidFill>
                <a:latin typeface="黑体" panose="02010609060101010101" pitchFamily="49" charset="-122"/>
                <a:ea typeface="黑体" panose="02010609060101010101" pitchFamily="49" charset="-122"/>
              </a:rPr>
              <a:t>   卵巢肿瘤病因与流行病学</a:t>
            </a:r>
            <a:endParaRPr lang="zh-CN" altLang="en-US" dirty="0"/>
          </a:p>
        </p:txBody>
      </p:sp>
      <p:sp>
        <p:nvSpPr>
          <p:cNvPr id="5" name="Line 4"/>
          <p:cNvSpPr>
            <a:spLocks noChangeShapeType="1"/>
          </p:cNvSpPr>
          <p:nvPr/>
        </p:nvSpPr>
        <p:spPr bwMode="auto">
          <a:xfrm>
            <a:off x="0" y="1196752"/>
            <a:ext cx="914400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pic>
        <p:nvPicPr>
          <p:cNvPr id="10" name="内容占位符 6"/>
          <p:cNvPicPr>
            <a:picLocks noChangeAspect="1"/>
          </p:cNvPicPr>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1" y="4980751"/>
            <a:ext cx="9143999" cy="779646"/>
          </a:xfrm>
          <a:prstGeom prst="rect">
            <a:avLst/>
          </a:prstGeom>
          <a:effectLst>
            <a:reflection blurRad="800100" endPos="0" dir="5400000" sy="-100000" algn="bl" rotWithShape="0"/>
          </a:effectLst>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5962"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矩形 7"/>
          <p:cNvSpPr/>
          <p:nvPr/>
        </p:nvSpPr>
        <p:spPr>
          <a:xfrm>
            <a:off x="539552" y="6263216"/>
            <a:ext cx="4572000" cy="276999"/>
          </a:xfrm>
          <a:prstGeom prst="rect">
            <a:avLst/>
          </a:prstGeom>
        </p:spPr>
        <p:txBody>
          <a:bodyPr>
            <a:spAutoFit/>
          </a:bodyPr>
          <a:lstStyle/>
          <a:p>
            <a:r>
              <a:rPr lang="fr-FR" altLang="zh-CN" sz="1200" dirty="0">
                <a:solidFill>
                  <a:schemeClr val="bg1">
                    <a:lumMod val="85000"/>
                  </a:schemeClr>
                </a:solidFill>
              </a:rPr>
              <a:t>T. Guvenal et al. / Gynecologic Oncology 131 (2013) 546–550</a:t>
            </a:r>
            <a:endParaRPr lang="zh-CN" altLang="en-US" sz="1200" dirty="0">
              <a:solidFill>
                <a:schemeClr val="bg1">
                  <a:lumMod val="85000"/>
                </a:schemeClr>
              </a:solidFill>
            </a:endParaRPr>
          </a:p>
        </p:txBody>
      </p:sp>
      <p:sp>
        <p:nvSpPr>
          <p:cNvPr id="6" name="文本框 5"/>
          <p:cNvSpPr txBox="1"/>
          <p:nvPr/>
        </p:nvSpPr>
        <p:spPr>
          <a:xfrm>
            <a:off x="187325" y="1412875"/>
            <a:ext cx="8791575" cy="2863850"/>
          </a:xfrm>
          <a:prstGeom prst="rect">
            <a:avLst/>
          </a:prstGeom>
          <a:noFill/>
        </p:spPr>
        <p:txBody>
          <a:bodyPr wrap="square" rtlCol="0" anchor="t">
            <a:noAutofit/>
          </a:bodyPr>
          <a:p>
            <a:pPr marL="0" indent="0">
              <a:buNone/>
            </a:pPr>
            <a:r>
              <a:rPr lang="en-US" altLang="zh-CN"/>
              <a:t>       </a:t>
            </a:r>
            <a:r>
              <a:rPr lang="zh-CN" altLang="en-US"/>
              <a:t>卵巢肿瘤的病因至今仍不清楚。但环境和内分泌影响在卵巢癌的致病因素中</a:t>
            </a:r>
            <a:r>
              <a:rPr lang="en-US" altLang="zh-CN"/>
              <a:t> </a:t>
            </a:r>
            <a:r>
              <a:rPr lang="zh-CN" altLang="en-US"/>
              <a:t>占重要地位。卵巢癌多发生于未产妇或未育妇女，在更年期和绝境后年龄组发病率增高。生殖细胞肿瘤多见于青年和幼女。其他危险因素如放射性、吸烟、肥胖、高血压、糖尿病等与卵巢癌的发生，经流行病学研究无明确关系。</a:t>
            </a:r>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4451" y="188640"/>
            <a:ext cx="8229600" cy="1143000"/>
          </a:xfrm>
        </p:spPr>
        <p:txBody>
          <a:bodyPr>
            <a:normAutofit/>
          </a:bodyPr>
          <a:lstStyle/>
          <a:p>
            <a:pPr algn="l"/>
            <a:r>
              <a:rPr lang="zh-CN" altLang="en-US" sz="4000" b="1" dirty="0">
                <a:solidFill>
                  <a:schemeClr val="accent2">
                    <a:lumMod val="50000"/>
                  </a:schemeClr>
                </a:solidFill>
                <a:latin typeface="黑体" panose="02010609060101010101" pitchFamily="49" charset="-122"/>
                <a:ea typeface="黑体" panose="02010609060101010101" pitchFamily="49" charset="-122"/>
              </a:rPr>
              <a:t>卵巢肿瘤组织学分类</a:t>
            </a:r>
            <a:endParaRPr lang="zh-CN" altLang="en-US" sz="4000" b="1" dirty="0">
              <a:solidFill>
                <a:schemeClr val="accent2">
                  <a:lumMod val="50000"/>
                </a:schemeClr>
              </a:solidFill>
              <a:latin typeface="黑体" panose="02010609060101010101" pitchFamily="49" charset="-122"/>
              <a:ea typeface="黑体" panose="02010609060101010101" pitchFamily="49" charset="-122"/>
            </a:endParaRPr>
          </a:p>
        </p:txBody>
      </p:sp>
      <p:pic>
        <p:nvPicPr>
          <p:cNvPr id="7" name="内容占位符 6"/>
          <p:cNvPicPr>
            <a:picLocks noGrp="1" noChangeAspect="1"/>
          </p:cNvPicPr>
          <p:nvPr>
            <p:ph idx="1"/>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0" y="5370574"/>
            <a:ext cx="9143999" cy="779646"/>
          </a:xfrm>
          <a:prstGeom prst="rect">
            <a:avLst/>
          </a:prstGeom>
          <a:effectLst>
            <a:reflection blurRad="800100" endPos="0" dir="5400000" sy="-100000" algn="bl" rotWithShape="0"/>
          </a:effec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5962"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Line 4"/>
          <p:cNvSpPr>
            <a:spLocks noChangeShapeType="1"/>
          </p:cNvSpPr>
          <p:nvPr/>
        </p:nvSpPr>
        <p:spPr bwMode="auto">
          <a:xfrm>
            <a:off x="296870" y="1196752"/>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3" name="矩形 2"/>
          <p:cNvSpPr/>
          <p:nvPr/>
        </p:nvSpPr>
        <p:spPr>
          <a:xfrm>
            <a:off x="321828" y="6337667"/>
            <a:ext cx="4572000" cy="276999"/>
          </a:xfrm>
          <a:prstGeom prst="rect">
            <a:avLst/>
          </a:prstGeom>
        </p:spPr>
        <p:txBody>
          <a:bodyPr>
            <a:spAutoFit/>
          </a:bodyPr>
          <a:lstStyle/>
          <a:p>
            <a:r>
              <a:rPr lang="it-IT" altLang="zh-CN" sz="1200" dirty="0">
                <a:solidFill>
                  <a:schemeClr val="bg1">
                    <a:lumMod val="75000"/>
                  </a:schemeClr>
                </a:solidFill>
                <a:latin typeface="Times New Roman" panose="02020603050405020304" pitchFamily="18" charset="0"/>
                <a:cs typeface="Times New Roman" panose="02020603050405020304" pitchFamily="18" charset="0"/>
              </a:rPr>
              <a:t>J. Ren et al. / Gynecologic Oncology 110 (2008) 162–167</a:t>
            </a:r>
            <a:endParaRPr lang="zh-CN" altLang="en-US" sz="1200" dirty="0">
              <a:solidFill>
                <a:schemeClr val="bg1">
                  <a:lumMod val="75000"/>
                </a:schemeClr>
              </a:solidFill>
              <a:latin typeface="Times New Roman" panose="02020603050405020304" pitchFamily="18" charset="0"/>
              <a:cs typeface="Times New Roman" panose="02020603050405020304" pitchFamily="18" charset="0"/>
            </a:endParaRPr>
          </a:p>
        </p:txBody>
      </p:sp>
      <p:sp>
        <p:nvSpPr>
          <p:cNvPr id="4" name="矩形 3"/>
          <p:cNvSpPr/>
          <p:nvPr/>
        </p:nvSpPr>
        <p:spPr>
          <a:xfrm>
            <a:off x="539750" y="1412240"/>
            <a:ext cx="8221980" cy="524510"/>
          </a:xfrm>
          <a:prstGeom prst="rect">
            <a:avLst/>
          </a:prstGeom>
        </p:spPr>
        <p:txBody>
          <a:bodyPr wrap="square">
            <a:noAutofit/>
          </a:bodyPr>
          <a:lstStyle/>
          <a:p>
            <a:r>
              <a:rPr lang="en-US" sz="1600" dirty="0">
                <a:solidFill>
                  <a:srgbClr val="663300"/>
                </a:solidFill>
                <a:latin typeface="Times New Roman" panose="02020603050405020304" pitchFamily="18" charset="0"/>
                <a:cs typeface="Times New Roman" panose="02020603050405020304" pitchFamily="18" charset="0"/>
              </a:rPr>
              <a:t>1.</a:t>
            </a:r>
            <a:r>
              <a:rPr lang="zh-CN" altLang="en-US" sz="1600" dirty="0">
                <a:solidFill>
                  <a:srgbClr val="663300"/>
                </a:solidFill>
                <a:latin typeface="Times New Roman" panose="02020603050405020304" pitchFamily="18" charset="0"/>
                <a:cs typeface="Times New Roman" panose="02020603050405020304" pitchFamily="18" charset="0"/>
              </a:rPr>
              <a:t>上皮性肿瘤：浆液性、粘液性、子宫内膜样、透明细胞、勃勒纳氏、混合性肿瘤。</a:t>
            </a:r>
            <a:endParaRPr lang="zh-CN" altLang="en-US" sz="1600" dirty="0">
              <a:solidFill>
                <a:srgbClr val="663300"/>
              </a:solidFill>
              <a:latin typeface="Times New Roman" panose="02020603050405020304" pitchFamily="18" charset="0"/>
              <a:cs typeface="Times New Roman" panose="02020603050405020304" pitchFamily="18" charset="0"/>
            </a:endParaRPr>
          </a:p>
          <a:p>
            <a:r>
              <a:rPr lang="en-US" altLang="zh-CN" sz="1600" dirty="0">
                <a:solidFill>
                  <a:srgbClr val="663300"/>
                </a:solidFill>
                <a:latin typeface="Times New Roman" panose="02020603050405020304" pitchFamily="18" charset="0"/>
                <a:cs typeface="Times New Roman" panose="02020603050405020304" pitchFamily="18" charset="0"/>
              </a:rPr>
              <a:t>2.</a:t>
            </a:r>
            <a:r>
              <a:rPr lang="zh-CN" altLang="en-US" sz="1600" dirty="0">
                <a:solidFill>
                  <a:srgbClr val="663300"/>
                </a:solidFill>
                <a:latin typeface="Times New Roman" panose="02020603050405020304" pitchFamily="18" charset="0"/>
                <a:cs typeface="Times New Roman" panose="02020603050405020304" pitchFamily="18" charset="0"/>
              </a:rPr>
              <a:t>性索间质肿瘤：粒层</a:t>
            </a:r>
            <a:r>
              <a:rPr lang="en-US" altLang="zh-CN" sz="1600" dirty="0">
                <a:solidFill>
                  <a:srgbClr val="663300"/>
                </a:solidFill>
                <a:latin typeface="Times New Roman" panose="02020603050405020304" pitchFamily="18" charset="0"/>
                <a:cs typeface="Times New Roman" panose="02020603050405020304" pitchFamily="18" charset="0"/>
              </a:rPr>
              <a:t>-</a:t>
            </a:r>
            <a:r>
              <a:rPr lang="zh-CN" altLang="en-US" sz="1600" dirty="0">
                <a:solidFill>
                  <a:srgbClr val="663300"/>
                </a:solidFill>
                <a:latin typeface="Times New Roman" panose="02020603050405020304" pitchFamily="18" charset="0"/>
                <a:cs typeface="Times New Roman" panose="02020603050405020304" pitchFamily="18" charset="0"/>
              </a:rPr>
              <a:t>间质细胞肿瘤、男性母细胞瘤、两性</a:t>
            </a:r>
            <a:r>
              <a:rPr lang="zh-CN" altLang="en-US" sz="1600" dirty="0">
                <a:solidFill>
                  <a:srgbClr val="663300"/>
                </a:solidFill>
                <a:latin typeface="Times New Roman" panose="02020603050405020304" pitchFamily="18" charset="0"/>
                <a:cs typeface="Times New Roman" panose="02020603050405020304" pitchFamily="18" charset="0"/>
                <a:sym typeface="+mn-ea"/>
              </a:rPr>
              <a:t>母细胞瘤、未分类。</a:t>
            </a:r>
            <a:endParaRPr lang="zh-CN" altLang="en-US" sz="1600" dirty="0">
              <a:solidFill>
                <a:srgbClr val="663300"/>
              </a:solidFill>
              <a:latin typeface="Times New Roman" panose="02020603050405020304" pitchFamily="18" charset="0"/>
              <a:cs typeface="Times New Roman" panose="02020603050405020304" pitchFamily="18" charset="0"/>
              <a:sym typeface="+mn-ea"/>
            </a:endParaRPr>
          </a:p>
          <a:p>
            <a:r>
              <a:rPr lang="en-US" altLang="zh-CN" sz="1600" dirty="0">
                <a:solidFill>
                  <a:srgbClr val="663300"/>
                </a:solidFill>
                <a:latin typeface="Times New Roman" panose="02020603050405020304" pitchFamily="18" charset="0"/>
                <a:cs typeface="Times New Roman" panose="02020603050405020304" pitchFamily="18" charset="0"/>
              </a:rPr>
              <a:t>3.</a:t>
            </a:r>
            <a:r>
              <a:rPr lang="zh-CN" altLang="en-US" sz="1600" dirty="0">
                <a:solidFill>
                  <a:srgbClr val="663300"/>
                </a:solidFill>
                <a:latin typeface="Times New Roman" panose="02020603050405020304" pitchFamily="18" charset="0"/>
                <a:cs typeface="Times New Roman" panose="02020603050405020304" pitchFamily="18" charset="0"/>
              </a:rPr>
              <a:t>脂质细胞肿瘤</a:t>
            </a:r>
            <a:endParaRPr lang="zh-CN" altLang="en-US" sz="1600" dirty="0">
              <a:solidFill>
                <a:srgbClr val="663300"/>
              </a:solidFill>
              <a:latin typeface="Times New Roman" panose="02020603050405020304" pitchFamily="18" charset="0"/>
              <a:cs typeface="Times New Roman" panose="02020603050405020304" pitchFamily="18" charset="0"/>
            </a:endParaRPr>
          </a:p>
          <a:p>
            <a:r>
              <a:rPr lang="en-US" altLang="zh-CN" sz="1600" dirty="0">
                <a:solidFill>
                  <a:srgbClr val="663300"/>
                </a:solidFill>
                <a:latin typeface="Times New Roman" panose="02020603050405020304" pitchFamily="18" charset="0"/>
                <a:cs typeface="Times New Roman" panose="02020603050405020304" pitchFamily="18" charset="0"/>
              </a:rPr>
              <a:t>4.</a:t>
            </a:r>
            <a:r>
              <a:rPr lang="zh-CN" altLang="en-US" sz="1600" dirty="0">
                <a:solidFill>
                  <a:srgbClr val="663300"/>
                </a:solidFill>
                <a:latin typeface="Times New Roman" panose="02020603050405020304" pitchFamily="18" charset="0"/>
                <a:cs typeface="Times New Roman" panose="02020603050405020304" pitchFamily="18" charset="0"/>
              </a:rPr>
              <a:t>生殖细胞肿瘤：无性细胞瘤、内胚窦瘤、胚胎癌、多胚瘤、绒毛膜癌、畸胎瘤、混合型。</a:t>
            </a:r>
            <a:endParaRPr lang="zh-CN" altLang="en-US" sz="1600" dirty="0">
              <a:solidFill>
                <a:srgbClr val="663300"/>
              </a:solidFill>
              <a:latin typeface="Times New Roman" panose="02020603050405020304" pitchFamily="18" charset="0"/>
              <a:cs typeface="Times New Roman" panose="02020603050405020304" pitchFamily="18" charset="0"/>
            </a:endParaRPr>
          </a:p>
          <a:p>
            <a:r>
              <a:rPr lang="en-US" altLang="zh-CN" sz="1600" dirty="0">
                <a:solidFill>
                  <a:srgbClr val="663300"/>
                </a:solidFill>
                <a:latin typeface="Times New Roman" panose="02020603050405020304" pitchFamily="18" charset="0"/>
                <a:cs typeface="Times New Roman" panose="02020603050405020304" pitchFamily="18" charset="0"/>
              </a:rPr>
              <a:t>5.</a:t>
            </a:r>
            <a:r>
              <a:rPr lang="zh-CN" altLang="en-US" sz="1600" dirty="0">
                <a:solidFill>
                  <a:srgbClr val="663300"/>
                </a:solidFill>
                <a:latin typeface="Times New Roman" panose="02020603050405020304" pitchFamily="18" charset="0"/>
                <a:cs typeface="Times New Roman" panose="02020603050405020304" pitchFamily="18" charset="0"/>
              </a:rPr>
              <a:t>性腺母细胞瘤</a:t>
            </a:r>
            <a:endParaRPr lang="zh-CN" altLang="en-US" sz="1600" dirty="0">
              <a:solidFill>
                <a:srgbClr val="663300"/>
              </a:solidFill>
              <a:latin typeface="Times New Roman" panose="02020603050405020304" pitchFamily="18" charset="0"/>
              <a:cs typeface="Times New Roman" panose="02020603050405020304" pitchFamily="18" charset="0"/>
            </a:endParaRPr>
          </a:p>
          <a:p>
            <a:r>
              <a:rPr lang="en-US" altLang="zh-CN" sz="1600" dirty="0">
                <a:solidFill>
                  <a:srgbClr val="663300"/>
                </a:solidFill>
                <a:latin typeface="Times New Roman" panose="02020603050405020304" pitchFamily="18" charset="0"/>
                <a:cs typeface="Times New Roman" panose="02020603050405020304" pitchFamily="18" charset="0"/>
              </a:rPr>
              <a:t>6.</a:t>
            </a:r>
            <a:r>
              <a:rPr lang="zh-CN" altLang="en-US" sz="1600" dirty="0">
                <a:solidFill>
                  <a:srgbClr val="663300"/>
                </a:solidFill>
                <a:latin typeface="Times New Roman" panose="02020603050405020304" pitchFamily="18" charset="0"/>
                <a:cs typeface="Times New Roman" panose="02020603050405020304" pitchFamily="18" charset="0"/>
              </a:rPr>
              <a:t>非卵巢特异性软组织肿瘤</a:t>
            </a:r>
            <a:endParaRPr lang="zh-CN" altLang="en-US" sz="1600" dirty="0">
              <a:solidFill>
                <a:srgbClr val="663300"/>
              </a:solidFill>
              <a:latin typeface="Times New Roman" panose="02020603050405020304" pitchFamily="18" charset="0"/>
              <a:cs typeface="Times New Roman" panose="02020603050405020304" pitchFamily="18" charset="0"/>
            </a:endParaRPr>
          </a:p>
          <a:p>
            <a:r>
              <a:rPr lang="en-US" altLang="zh-CN" sz="1600" dirty="0">
                <a:solidFill>
                  <a:srgbClr val="663300"/>
                </a:solidFill>
                <a:latin typeface="Times New Roman" panose="02020603050405020304" pitchFamily="18" charset="0"/>
                <a:cs typeface="Times New Roman" panose="02020603050405020304" pitchFamily="18" charset="0"/>
              </a:rPr>
              <a:t>7.</a:t>
            </a:r>
            <a:r>
              <a:rPr lang="zh-CN" altLang="en-US" sz="1600" dirty="0">
                <a:solidFill>
                  <a:srgbClr val="663300"/>
                </a:solidFill>
                <a:latin typeface="Times New Roman" panose="02020603050405020304" pitchFamily="18" charset="0"/>
                <a:cs typeface="Times New Roman" panose="02020603050405020304" pitchFamily="18" charset="0"/>
              </a:rPr>
              <a:t>未分类肿瘤</a:t>
            </a:r>
            <a:endParaRPr lang="zh-CN" altLang="en-US" sz="1600" dirty="0">
              <a:solidFill>
                <a:srgbClr val="663300"/>
              </a:solidFill>
              <a:latin typeface="Times New Roman" panose="02020603050405020304" pitchFamily="18" charset="0"/>
              <a:cs typeface="Times New Roman" panose="02020603050405020304" pitchFamily="18" charset="0"/>
            </a:endParaRPr>
          </a:p>
          <a:p>
            <a:r>
              <a:rPr lang="en-US" altLang="zh-CN" sz="1600" dirty="0">
                <a:solidFill>
                  <a:srgbClr val="663300"/>
                </a:solidFill>
                <a:latin typeface="Times New Roman" panose="02020603050405020304" pitchFamily="18" charset="0"/>
                <a:cs typeface="Times New Roman" panose="02020603050405020304" pitchFamily="18" charset="0"/>
              </a:rPr>
              <a:t>8.</a:t>
            </a:r>
            <a:r>
              <a:rPr lang="zh-CN" altLang="en-US" sz="1600" dirty="0">
                <a:solidFill>
                  <a:srgbClr val="663300"/>
                </a:solidFill>
                <a:latin typeface="Times New Roman" panose="02020603050405020304" pitchFamily="18" charset="0"/>
                <a:cs typeface="Times New Roman" panose="02020603050405020304" pitchFamily="18" charset="0"/>
              </a:rPr>
              <a:t>转移性肿瘤</a:t>
            </a:r>
            <a:endParaRPr lang="zh-CN" altLang="en-US" sz="1600" dirty="0">
              <a:solidFill>
                <a:srgbClr val="663300"/>
              </a:solidFill>
              <a:latin typeface="Times New Roman" panose="02020603050405020304" pitchFamily="18" charset="0"/>
              <a:cs typeface="Times New Roman" panose="02020603050405020304" pitchFamily="18" charset="0"/>
            </a:endParaRPr>
          </a:p>
          <a:p>
            <a:r>
              <a:rPr lang="en-US" altLang="zh-CN" sz="1600" dirty="0">
                <a:solidFill>
                  <a:srgbClr val="663300"/>
                </a:solidFill>
                <a:latin typeface="Times New Roman" panose="02020603050405020304" pitchFamily="18" charset="0"/>
                <a:cs typeface="Times New Roman" panose="02020603050405020304" pitchFamily="18" charset="0"/>
              </a:rPr>
              <a:t>9.</a:t>
            </a:r>
            <a:r>
              <a:rPr lang="zh-CN" altLang="en-US" sz="1600" dirty="0">
                <a:solidFill>
                  <a:srgbClr val="663300"/>
                </a:solidFill>
                <a:latin typeface="Times New Roman" panose="02020603050405020304" pitchFamily="18" charset="0"/>
                <a:cs typeface="Times New Roman" panose="02020603050405020304" pitchFamily="18" charset="0"/>
              </a:rPr>
              <a:t>瘤样病变</a:t>
            </a:r>
            <a:endParaRPr lang="zh-CN" altLang="en-US" sz="1600" dirty="0">
              <a:solidFill>
                <a:srgbClr val="663300"/>
              </a:solidFill>
              <a:latin typeface="Times New Roman" panose="02020603050405020304" pitchFamily="18" charset="0"/>
              <a:cs typeface="Times New Roman" panose="02020603050405020304" pitchFamily="18" charset="0"/>
            </a:endParaRPr>
          </a:p>
        </p:txBody>
      </p:sp>
      <p:sp>
        <p:nvSpPr>
          <p:cNvPr id="9" name="矩形 8"/>
          <p:cNvSpPr/>
          <p:nvPr/>
        </p:nvSpPr>
        <p:spPr>
          <a:xfrm>
            <a:off x="395605" y="1331595"/>
            <a:ext cx="8275320" cy="2360295"/>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4"/>
          <p:cNvSpPr>
            <a:spLocks noChangeShapeType="1"/>
          </p:cNvSpPr>
          <p:nvPr/>
        </p:nvSpPr>
        <p:spPr bwMode="auto">
          <a:xfrm>
            <a:off x="117358" y="1340768"/>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3" name="标题 2"/>
          <p:cNvSpPr>
            <a:spLocks noGrp="1"/>
          </p:cNvSpPr>
          <p:nvPr>
            <p:ph type="title"/>
          </p:nvPr>
        </p:nvSpPr>
        <p:spPr>
          <a:xfrm>
            <a:off x="734888" y="256099"/>
            <a:ext cx="8229600" cy="1143000"/>
          </a:xfrm>
        </p:spPr>
        <p:txBody>
          <a:bodyPr>
            <a:normAutofit fontScale="90000"/>
          </a:bodyPr>
          <a:lstStyle/>
          <a:p>
            <a:pPr algn="l"/>
            <a:r>
              <a:rPr lang="zh-CN" sz="4000" b="1" dirty="0" smtClean="0">
                <a:solidFill>
                  <a:schemeClr val="accent2">
                    <a:lumMod val="50000"/>
                  </a:schemeClr>
                </a:solidFill>
                <a:latin typeface="黑体" panose="02010609060101010101" pitchFamily="49" charset="-122"/>
                <a:ea typeface="黑体" panose="02010609060101010101" pitchFamily="49" charset="-122"/>
              </a:rPr>
              <a:t>卵巢交界性肿瘤</a:t>
            </a:r>
            <a:br>
              <a:rPr lang="zh-CN" sz="4000" b="1" dirty="0" smtClean="0">
                <a:solidFill>
                  <a:schemeClr val="accent2">
                    <a:lumMod val="50000"/>
                  </a:schemeClr>
                </a:solidFill>
                <a:latin typeface="黑体" panose="02010609060101010101" pitchFamily="49" charset="-122"/>
                <a:ea typeface="黑体" panose="02010609060101010101" pitchFamily="49" charset="-122"/>
              </a:rPr>
            </a:br>
            <a:endParaRPr lang="zh-CN" sz="4000" dirty="0"/>
          </a:p>
        </p:txBody>
      </p:sp>
      <p:sp>
        <p:nvSpPr>
          <p:cNvPr id="6" name="矩形 5"/>
          <p:cNvSpPr/>
          <p:nvPr/>
        </p:nvSpPr>
        <p:spPr>
          <a:xfrm>
            <a:off x="4936403" y="1655278"/>
            <a:ext cx="309880" cy="368300"/>
          </a:xfrm>
          <a:prstGeom prst="rect">
            <a:avLst/>
          </a:prstGeom>
        </p:spPr>
        <p:txBody>
          <a:bodyPr wrap="none">
            <a:spAutoFit/>
          </a:bodyPr>
          <a:lstStyle/>
          <a:p>
            <a:endParaRPr lang="zh-CN" altLang="en-US" dirty="0">
              <a:solidFill>
                <a:srgbClr val="002060"/>
              </a:solidFill>
              <a:latin typeface="黑体" panose="02010609060101010101" pitchFamily="49" charset="-122"/>
              <a:ea typeface="黑体" panose="02010609060101010101" pitchFamily="49" charset="-122"/>
            </a:endParaRPr>
          </a:p>
        </p:txBody>
      </p:sp>
      <p:sp>
        <p:nvSpPr>
          <p:cNvPr id="12" name="矩形 11"/>
          <p:cNvSpPr/>
          <p:nvPr/>
        </p:nvSpPr>
        <p:spPr>
          <a:xfrm>
            <a:off x="360045" y="1484630"/>
            <a:ext cx="7766685" cy="1198880"/>
          </a:xfrm>
          <a:prstGeom prst="rect">
            <a:avLst/>
          </a:prstGeom>
        </p:spPr>
        <p:txBody>
          <a:bodyPr wrap="square">
            <a:spAutoFit/>
          </a:bodyPr>
          <a:lstStyle/>
          <a:p>
            <a:r>
              <a:rPr lang="en-US" altLang="zh-CN" b="1" dirty="0" smtClean="0">
                <a:solidFill>
                  <a:schemeClr val="accent2">
                    <a:lumMod val="50000"/>
                  </a:schemeClr>
                </a:solidFill>
                <a:latin typeface="黑体" panose="02010609060101010101" pitchFamily="49" charset="-122"/>
                <a:ea typeface="黑体" panose="02010609060101010101" pitchFamily="49" charset="-122"/>
                <a:sym typeface="+mn-ea"/>
              </a:rPr>
              <a:t>   </a:t>
            </a:r>
            <a:r>
              <a:rPr lang="zh-CN" b="1" dirty="0" smtClean="0">
                <a:solidFill>
                  <a:schemeClr val="accent2">
                    <a:lumMod val="50000"/>
                  </a:schemeClr>
                </a:solidFill>
                <a:latin typeface="黑体" panose="02010609060101010101" pitchFamily="49" charset="-122"/>
                <a:ea typeface="黑体" panose="02010609060101010101" pitchFamily="49" charset="-122"/>
                <a:sym typeface="+mn-ea"/>
              </a:rPr>
              <a:t>卵巢交界性肿瘤是一种组织学和生物学特点介于良性和恶性肿瘤之间的肿瘤。其病理学特点以上皮异常增生而无间质浸润为特征。临床表现类似恶性，可发生转移，但总的预后良好。</a:t>
            </a:r>
            <a:r>
              <a:rPr lang="en-US" altLang="zh-CN" b="1" dirty="0" smtClean="0">
                <a:solidFill>
                  <a:schemeClr val="accent2">
                    <a:lumMod val="50000"/>
                  </a:schemeClr>
                </a:solidFill>
                <a:latin typeface="黑体" panose="02010609060101010101" pitchFamily="49" charset="-122"/>
                <a:ea typeface="黑体" panose="02010609060101010101" pitchFamily="49" charset="-122"/>
                <a:sym typeface="+mn-ea"/>
              </a:rPr>
              <a:t>FIGO</a:t>
            </a:r>
            <a:r>
              <a:rPr lang="zh-CN" altLang="en-US" b="1" dirty="0" smtClean="0">
                <a:solidFill>
                  <a:schemeClr val="accent2">
                    <a:lumMod val="50000"/>
                  </a:schemeClr>
                </a:solidFill>
                <a:latin typeface="黑体" panose="02010609060101010101" pitchFamily="49" charset="-122"/>
                <a:ea typeface="黑体" panose="02010609060101010101" pitchFamily="49" charset="-122"/>
                <a:sym typeface="+mn-ea"/>
              </a:rPr>
              <a:t>将这类肿瘤归为具有低恶性潜能的中间类型肿瘤。</a:t>
            </a:r>
            <a:endParaRPr lang="zh-CN" altLang="en-US" b="1" dirty="0" smtClean="0">
              <a:solidFill>
                <a:schemeClr val="accent2">
                  <a:lumMod val="50000"/>
                </a:schemeClr>
              </a:solidFill>
              <a:latin typeface="黑体" panose="02010609060101010101" pitchFamily="49" charset="-122"/>
              <a:ea typeface="黑体" panose="02010609060101010101" pitchFamily="49" charset="-122"/>
              <a:sym typeface="+mn-ea"/>
            </a:endParaRPr>
          </a:p>
        </p:txBody>
      </p:sp>
      <p:pic>
        <p:nvPicPr>
          <p:cNvPr id="23" name="内容占位符 6"/>
          <p:cNvPicPr>
            <a:picLocks noChangeAspect="1"/>
          </p:cNvPicPr>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12989" y="5260972"/>
            <a:ext cx="9156989" cy="899689"/>
          </a:xfrm>
          <a:prstGeom prst="rect">
            <a:avLst/>
          </a:prstGeom>
          <a:effectLst>
            <a:reflection blurRad="800100" endPos="0" dir="5400000" sy="-100000" algn="bl" rotWithShape="0"/>
          </a:effectLst>
        </p:spPr>
      </p:pic>
      <p:pic>
        <p:nvPicPr>
          <p:cNvPr id="30" name="Picture 2" descr="C:\Users\chbchb\AppData\Local\Temp\360zip$Temp\360$0\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8541" y="6300330"/>
            <a:ext cx="571443" cy="43624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29544" y="269776"/>
            <a:ext cx="8229600" cy="1143000"/>
          </a:xfrm>
        </p:spPr>
        <p:txBody>
          <a:bodyPr>
            <a:normAutofit/>
          </a:bodyPr>
          <a:lstStyle/>
          <a:p>
            <a:pPr algn="l"/>
            <a:r>
              <a:rPr lang="zh-CN" altLang="en-US" sz="4000" b="1" dirty="0">
                <a:solidFill>
                  <a:schemeClr val="accent2">
                    <a:lumMod val="50000"/>
                  </a:schemeClr>
                </a:solidFill>
                <a:latin typeface="黑体" panose="02010609060101010101" pitchFamily="49" charset="-122"/>
                <a:ea typeface="黑体" panose="02010609060101010101" pitchFamily="49" charset="-122"/>
              </a:rPr>
              <a:t>卵巢上皮性良性肿瘤</a:t>
            </a:r>
            <a:endParaRPr lang="zh-CN" altLang="en-US" sz="4000" b="1" dirty="0">
              <a:solidFill>
                <a:schemeClr val="accent2">
                  <a:lumMod val="50000"/>
                </a:schemeClr>
              </a:solidFill>
              <a:latin typeface="黑体" panose="02010609060101010101" pitchFamily="49" charset="-122"/>
              <a:ea typeface="黑体" panose="02010609060101010101" pitchFamily="49" charset="-122"/>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155962"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内容占位符 6"/>
          <p:cNvPicPr>
            <a:picLocks noGrp="1" noChangeAspect="1"/>
          </p:cNvPicPr>
          <p:nvPr>
            <p:ph idx="1"/>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33536" y="5229200"/>
            <a:ext cx="9156989" cy="899689"/>
          </a:xfrm>
          <a:prstGeom prst="rect">
            <a:avLst/>
          </a:prstGeom>
          <a:effectLst>
            <a:reflection blurRad="800100" endPos="0" dir="5400000" sy="-100000" algn="bl" rotWithShape="0"/>
          </a:effectLst>
        </p:spPr>
      </p:pic>
      <p:sp>
        <p:nvSpPr>
          <p:cNvPr id="8" name="Line 4"/>
          <p:cNvSpPr>
            <a:spLocks noChangeShapeType="1"/>
          </p:cNvSpPr>
          <p:nvPr/>
        </p:nvSpPr>
        <p:spPr bwMode="auto">
          <a:xfrm>
            <a:off x="117358" y="1412776"/>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3" name="矩形 2"/>
          <p:cNvSpPr/>
          <p:nvPr/>
        </p:nvSpPr>
        <p:spPr>
          <a:xfrm>
            <a:off x="515784" y="1700808"/>
            <a:ext cx="8050278" cy="3322955"/>
          </a:xfrm>
          <a:prstGeom prst="rect">
            <a:avLst/>
          </a:prstGeom>
        </p:spPr>
        <p:txBody>
          <a:bodyPr wrap="square">
            <a:spAutoFit/>
          </a:bodyPr>
          <a:lstStyle/>
          <a:p>
            <a:pPr>
              <a:lnSpc>
                <a:spcPct val="150000"/>
              </a:lnSpc>
              <a:spcBef>
                <a:spcPct val="0"/>
              </a:spcBef>
            </a:pPr>
            <a:r>
              <a:rPr lang="zh-CN" altLang="en-US" sz="2000" dirty="0" smtClean="0">
                <a:solidFill>
                  <a:schemeClr val="accent2">
                    <a:lumMod val="50000"/>
                  </a:schemeClr>
                </a:solidFill>
                <a:latin typeface="黑体" panose="02010609060101010101" pitchFamily="49" charset="-122"/>
                <a:ea typeface="黑体" panose="02010609060101010101" pitchFamily="49" charset="-122"/>
              </a:rPr>
              <a:t>    卵巢上皮性良性</a:t>
            </a:r>
            <a:r>
              <a:rPr lang="zh-CN" sz="2000" dirty="0" smtClean="0">
                <a:solidFill>
                  <a:schemeClr val="accent2">
                    <a:lumMod val="50000"/>
                  </a:schemeClr>
                </a:solidFill>
                <a:latin typeface="黑体" panose="02010609060101010101" pitchFamily="49" charset="-122"/>
                <a:ea typeface="黑体" panose="02010609060101010101" pitchFamily="49" charset="-122"/>
              </a:rPr>
              <a:t>肿瘤包括浆液性囊腺瘤、粘液性囊腺瘤、假粘液瘤、子宫内膜样瘤、</a:t>
            </a:r>
            <a:r>
              <a:rPr lang="en-US" altLang="zh-CN" sz="2000" dirty="0" smtClean="0">
                <a:solidFill>
                  <a:schemeClr val="accent2">
                    <a:lumMod val="50000"/>
                  </a:schemeClr>
                </a:solidFill>
                <a:latin typeface="黑体" panose="02010609060101010101" pitchFamily="49" charset="-122"/>
                <a:ea typeface="黑体" panose="02010609060101010101" pitchFamily="49" charset="-122"/>
              </a:rPr>
              <a:t>Brenner</a:t>
            </a:r>
            <a:r>
              <a:rPr lang="zh-CN" altLang="en-US" sz="2000" dirty="0" smtClean="0">
                <a:solidFill>
                  <a:schemeClr val="accent2">
                    <a:lumMod val="50000"/>
                  </a:schemeClr>
                </a:solidFill>
                <a:latin typeface="黑体" panose="02010609060101010101" pitchFamily="49" charset="-122"/>
                <a:ea typeface="黑体" panose="02010609060101010101" pitchFamily="49" charset="-122"/>
              </a:rPr>
              <a:t>瘤等。</a:t>
            </a:r>
            <a:endParaRPr lang="zh-CN" altLang="en-US" sz="2000" dirty="0" smtClean="0">
              <a:solidFill>
                <a:schemeClr val="accent2">
                  <a:lumMod val="50000"/>
                </a:schemeClr>
              </a:solidFill>
              <a:latin typeface="黑体" panose="02010609060101010101" pitchFamily="49" charset="-122"/>
              <a:ea typeface="黑体" panose="02010609060101010101" pitchFamily="49" charset="-122"/>
            </a:endParaRPr>
          </a:p>
          <a:p>
            <a:pPr>
              <a:lnSpc>
                <a:spcPct val="150000"/>
              </a:lnSpc>
              <a:spcBef>
                <a:spcPct val="0"/>
              </a:spcBef>
            </a:pPr>
            <a:r>
              <a:rPr lang="en-US" altLang="zh-CN" sz="2000" dirty="0" smtClean="0">
                <a:solidFill>
                  <a:schemeClr val="accent2">
                    <a:lumMod val="50000"/>
                  </a:schemeClr>
                </a:solidFill>
                <a:latin typeface="黑体" panose="02010609060101010101" pitchFamily="49" charset="-122"/>
                <a:ea typeface="黑体" panose="02010609060101010101" pitchFamily="49" charset="-122"/>
                <a:sym typeface="+mn-ea"/>
              </a:rPr>
              <a:t>    </a:t>
            </a:r>
            <a:r>
              <a:rPr lang="zh-CN" sz="2000" dirty="0" smtClean="0">
                <a:solidFill>
                  <a:schemeClr val="accent2">
                    <a:lumMod val="50000"/>
                  </a:schemeClr>
                </a:solidFill>
                <a:latin typeface="黑体" panose="02010609060101010101" pitchFamily="49" charset="-122"/>
                <a:ea typeface="黑体" panose="02010609060101010101" pitchFamily="49" charset="-122"/>
                <a:sym typeface="+mn-ea"/>
              </a:rPr>
              <a:t>浆液性囊腺瘤是卵巢最常见肿瘤之一。约占卵巢良性肿瘤</a:t>
            </a:r>
            <a:r>
              <a:rPr lang="en-US" altLang="zh-CN" sz="2000" dirty="0" smtClean="0">
                <a:solidFill>
                  <a:schemeClr val="accent2">
                    <a:lumMod val="50000"/>
                  </a:schemeClr>
                </a:solidFill>
                <a:latin typeface="黑体" panose="02010609060101010101" pitchFamily="49" charset="-122"/>
                <a:ea typeface="黑体" panose="02010609060101010101" pitchFamily="49" charset="-122"/>
                <a:sym typeface="+mn-ea"/>
              </a:rPr>
              <a:t>20%</a:t>
            </a:r>
            <a:r>
              <a:rPr lang="zh-CN" altLang="en-US" sz="2000" dirty="0" smtClean="0">
                <a:solidFill>
                  <a:schemeClr val="accent2">
                    <a:lumMod val="50000"/>
                  </a:schemeClr>
                </a:solidFill>
                <a:latin typeface="黑体" panose="02010609060101010101" pitchFamily="49" charset="-122"/>
                <a:ea typeface="黑体" panose="02010609060101010101" pitchFamily="49" charset="-122"/>
                <a:sym typeface="+mn-ea"/>
              </a:rPr>
              <a:t>，粘液性囊腺瘤也较常见，这两种肿瘤多发生与生育年龄。</a:t>
            </a:r>
            <a:endParaRPr lang="zh-CN" altLang="en-US" sz="2000" dirty="0" smtClean="0">
              <a:solidFill>
                <a:schemeClr val="accent2">
                  <a:lumMod val="50000"/>
                </a:schemeClr>
              </a:solidFill>
              <a:latin typeface="黑体" panose="02010609060101010101" pitchFamily="49" charset="-122"/>
              <a:ea typeface="黑体" panose="02010609060101010101" pitchFamily="49" charset="-122"/>
              <a:sym typeface="+mn-ea"/>
            </a:endParaRPr>
          </a:p>
          <a:p>
            <a:pPr>
              <a:lnSpc>
                <a:spcPct val="150000"/>
              </a:lnSpc>
              <a:spcBef>
                <a:spcPct val="0"/>
              </a:spcBef>
            </a:pPr>
            <a:r>
              <a:rPr lang="zh-CN" altLang="en-US" sz="2000" dirty="0" smtClean="0">
                <a:solidFill>
                  <a:schemeClr val="accent2">
                    <a:lumMod val="50000"/>
                  </a:schemeClr>
                </a:solidFill>
                <a:latin typeface="黑体" panose="02010609060101010101" pitchFamily="49" charset="-122"/>
                <a:ea typeface="黑体" panose="02010609060101010101" pitchFamily="49" charset="-122"/>
                <a:sym typeface="+mn-ea"/>
              </a:rPr>
              <a:t> </a:t>
            </a:r>
            <a:r>
              <a:rPr lang="en-US" altLang="zh-CN" sz="2000" dirty="0" smtClean="0">
                <a:solidFill>
                  <a:schemeClr val="accent2">
                    <a:lumMod val="50000"/>
                  </a:schemeClr>
                </a:solidFill>
                <a:latin typeface="黑体" panose="02010609060101010101" pitchFamily="49" charset="-122"/>
                <a:ea typeface="黑体" panose="02010609060101010101" pitchFamily="49" charset="-122"/>
                <a:sym typeface="+mn-ea"/>
              </a:rPr>
              <a:t>   </a:t>
            </a:r>
            <a:r>
              <a:rPr lang="zh-CN" sz="2000" dirty="0" smtClean="0">
                <a:solidFill>
                  <a:schemeClr val="accent2">
                    <a:lumMod val="50000"/>
                  </a:schemeClr>
                </a:solidFill>
                <a:latin typeface="黑体" panose="02010609060101010101" pitchFamily="49" charset="-122"/>
                <a:ea typeface="黑体" panose="02010609060101010101" pitchFamily="49" charset="-122"/>
                <a:sym typeface="+mn-ea"/>
              </a:rPr>
              <a:t>假粘液瘤即腹腔假粘液瘤，是盆腔或腹腔内纤维结缔组织包裹大量粘液样或胶冻样物质。</a:t>
            </a:r>
            <a:endParaRPr lang="zh-CN" sz="2000" dirty="0" smtClean="0">
              <a:solidFill>
                <a:schemeClr val="accent2">
                  <a:lumMod val="50000"/>
                </a:schemeClr>
              </a:solidFill>
              <a:latin typeface="黑体" panose="02010609060101010101" pitchFamily="49" charset="-122"/>
              <a:ea typeface="黑体" panose="02010609060101010101" pitchFamily="49" charset="-122"/>
              <a:sym typeface="+mn-ea"/>
            </a:endParaRPr>
          </a:p>
          <a:p>
            <a:pPr>
              <a:lnSpc>
                <a:spcPct val="150000"/>
              </a:lnSpc>
              <a:spcBef>
                <a:spcPct val="0"/>
              </a:spcBef>
            </a:pPr>
            <a:r>
              <a:rPr lang="zh-CN" sz="2000" dirty="0" smtClean="0">
                <a:solidFill>
                  <a:schemeClr val="accent2">
                    <a:lumMod val="50000"/>
                  </a:schemeClr>
                </a:solidFill>
                <a:latin typeface="黑体" panose="02010609060101010101" pitchFamily="49" charset="-122"/>
                <a:ea typeface="黑体" panose="02010609060101010101" pitchFamily="49" charset="-122"/>
                <a:sym typeface="+mn-ea"/>
              </a:rPr>
              <a:t> </a:t>
            </a:r>
            <a:r>
              <a:rPr lang="en-US" altLang="zh-CN" sz="2000" dirty="0" smtClean="0">
                <a:solidFill>
                  <a:schemeClr val="accent2">
                    <a:lumMod val="50000"/>
                  </a:schemeClr>
                </a:solidFill>
                <a:latin typeface="黑体" panose="02010609060101010101" pitchFamily="49" charset="-122"/>
                <a:ea typeface="黑体" panose="02010609060101010101" pitchFamily="49" charset="-122"/>
                <a:sym typeface="+mn-ea"/>
              </a:rPr>
              <a:t>   Brenner</a:t>
            </a:r>
            <a:r>
              <a:rPr lang="zh-CN" altLang="en-US" sz="2000" dirty="0" smtClean="0">
                <a:solidFill>
                  <a:schemeClr val="accent2">
                    <a:lumMod val="50000"/>
                  </a:schemeClr>
                </a:solidFill>
                <a:latin typeface="黑体" panose="02010609060101010101" pitchFamily="49" charset="-122"/>
                <a:ea typeface="黑体" panose="02010609060101010101" pitchFamily="49" charset="-122"/>
                <a:sym typeface="+mn-ea"/>
              </a:rPr>
              <a:t>瘤是最不常见的卵巢肿瘤，多见于绝经妇女。</a:t>
            </a:r>
            <a:r>
              <a:rPr lang="en-US" altLang="zh-CN" sz="2000" dirty="0" smtClean="0">
                <a:solidFill>
                  <a:schemeClr val="accent2">
                    <a:lumMod val="50000"/>
                  </a:schemeClr>
                </a:solidFill>
                <a:latin typeface="黑体" panose="02010609060101010101" pitchFamily="49" charset="-122"/>
                <a:ea typeface="黑体" panose="02010609060101010101" pitchFamily="49" charset="-122"/>
                <a:sym typeface="+mn-ea"/>
              </a:rPr>
              <a:t> </a:t>
            </a:r>
            <a:r>
              <a:rPr lang="en-US" altLang="zh-CN" sz="2000" dirty="0" smtClean="0">
                <a:solidFill>
                  <a:schemeClr val="accent2">
                    <a:lumMod val="50000"/>
                  </a:schemeClr>
                </a:solidFill>
                <a:latin typeface="黑体" panose="02010609060101010101" pitchFamily="49" charset="-122"/>
                <a:ea typeface="黑体" panose="02010609060101010101" pitchFamily="49" charset="-122"/>
                <a:sym typeface="+mn-ea"/>
              </a:rPr>
              <a:t>  </a:t>
            </a:r>
            <a:endParaRPr lang="en-US" altLang="zh-CN" sz="2000" dirty="0" smtClean="0">
              <a:solidFill>
                <a:schemeClr val="accent2">
                  <a:lumMod val="50000"/>
                </a:schemeClr>
              </a:solidFill>
              <a:latin typeface="黑体" panose="02010609060101010101" pitchFamily="49" charset="-122"/>
              <a:ea typeface="黑体" panose="02010609060101010101" pitchFamily="49" charset="-122"/>
              <a:sym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4"/>
          <p:cNvSpPr>
            <a:spLocks noChangeShapeType="1"/>
          </p:cNvSpPr>
          <p:nvPr/>
        </p:nvSpPr>
        <p:spPr bwMode="auto">
          <a:xfrm>
            <a:off x="117358" y="1196752"/>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2" name="矩形 1"/>
          <p:cNvSpPr/>
          <p:nvPr/>
        </p:nvSpPr>
        <p:spPr>
          <a:xfrm>
            <a:off x="755576" y="283552"/>
            <a:ext cx="5970151" cy="645160"/>
          </a:xfrm>
          <a:prstGeom prst="rect">
            <a:avLst/>
          </a:prstGeom>
        </p:spPr>
        <p:txBody>
          <a:bodyPr wrap="square">
            <a:spAutoFit/>
          </a:bodyPr>
          <a:lstStyle/>
          <a:p>
            <a:pPr>
              <a:spcBef>
                <a:spcPct val="0"/>
              </a:spcBef>
            </a:pPr>
            <a:r>
              <a:rPr lang="zh-CN" altLang="en-US" sz="3600" b="1" dirty="0">
                <a:solidFill>
                  <a:schemeClr val="accent2">
                    <a:lumMod val="50000"/>
                  </a:schemeClr>
                </a:solidFill>
                <a:latin typeface="黑体" panose="02010609060101010101" pitchFamily="49" charset="-122"/>
                <a:ea typeface="黑体" panose="02010609060101010101" pitchFamily="49" charset="-122"/>
              </a:rPr>
              <a:t>卵巢生殖细胞肿瘤</a:t>
            </a:r>
            <a:endParaRPr lang="zh-CN" altLang="en-US" sz="3600" b="1" dirty="0">
              <a:solidFill>
                <a:schemeClr val="accent2">
                  <a:lumMod val="50000"/>
                </a:schemeClr>
              </a:solidFill>
              <a:latin typeface="黑体" panose="02010609060101010101" pitchFamily="49" charset="-122"/>
              <a:ea typeface="黑体" panose="02010609060101010101" pitchFamily="49" charset="-122"/>
            </a:endParaRPr>
          </a:p>
        </p:txBody>
      </p:sp>
      <p:sp>
        <p:nvSpPr>
          <p:cNvPr id="14" name="矩形 13"/>
          <p:cNvSpPr/>
          <p:nvPr/>
        </p:nvSpPr>
        <p:spPr>
          <a:xfrm>
            <a:off x="449580" y="1527810"/>
            <a:ext cx="8515350" cy="3382010"/>
          </a:xfrm>
          <a:prstGeom prst="rect">
            <a:avLst/>
          </a:prstGeom>
        </p:spPr>
        <p:txBody>
          <a:bodyPr wrap="square">
            <a:noAutofit/>
          </a:bodyPr>
          <a:lstStyle/>
          <a:p>
            <a:pPr>
              <a:spcBef>
                <a:spcPct val="0"/>
              </a:spcBef>
            </a:pPr>
            <a:r>
              <a:rPr lang="zh-CN" altLang="en-US" dirty="0" smtClean="0">
                <a:solidFill>
                  <a:schemeClr val="accent2">
                    <a:lumMod val="50000"/>
                  </a:schemeClr>
                </a:solidFill>
                <a:latin typeface="黑体" panose="02010609060101010101" pitchFamily="49" charset="-122"/>
                <a:ea typeface="黑体" panose="02010609060101010101" pitchFamily="49" charset="-122"/>
              </a:rPr>
              <a:t>    </a:t>
            </a:r>
            <a:r>
              <a:rPr lang="zh-CN" altLang="en-US" b="1" dirty="0">
                <a:solidFill>
                  <a:schemeClr val="accent2">
                    <a:lumMod val="50000"/>
                  </a:schemeClr>
                </a:solidFill>
                <a:latin typeface="黑体" panose="02010609060101010101" pitchFamily="49" charset="-122"/>
                <a:ea typeface="黑体" panose="02010609060101010101" pitchFamily="49" charset="-122"/>
                <a:sym typeface="+mn-ea"/>
              </a:rPr>
              <a:t>卵巢生殖细胞肿瘤是来源于胚胎期性腺的原始生殖细胞肿瘤，其病理组织学很复杂。</a:t>
            </a:r>
            <a:endParaRPr lang="zh-CN" altLang="en-US" b="1" dirty="0">
              <a:solidFill>
                <a:schemeClr val="accent2">
                  <a:lumMod val="50000"/>
                </a:schemeClr>
              </a:solidFill>
              <a:latin typeface="黑体" panose="02010609060101010101" pitchFamily="49" charset="-122"/>
              <a:ea typeface="黑体" panose="02010609060101010101" pitchFamily="49" charset="-122"/>
              <a:sym typeface="+mn-ea"/>
            </a:endParaRPr>
          </a:p>
          <a:p>
            <a:pPr>
              <a:spcBef>
                <a:spcPct val="0"/>
              </a:spcBef>
            </a:pPr>
            <a:r>
              <a:rPr lang="en-US" altLang="zh-CN" dirty="0" smtClean="0">
                <a:solidFill>
                  <a:schemeClr val="accent2">
                    <a:lumMod val="50000"/>
                  </a:schemeClr>
                </a:solidFill>
                <a:latin typeface="黑体" panose="02010609060101010101" pitchFamily="49" charset="-122"/>
                <a:ea typeface="黑体" panose="02010609060101010101" pitchFamily="49" charset="-122"/>
              </a:rPr>
              <a:t>   1. </a:t>
            </a:r>
            <a:r>
              <a:rPr lang="zh-CN" altLang="en-US" b="1" dirty="0">
                <a:solidFill>
                  <a:schemeClr val="accent2">
                    <a:lumMod val="50000"/>
                  </a:schemeClr>
                </a:solidFill>
                <a:latin typeface="黑体" panose="02010609060101010101" pitchFamily="49" charset="-122"/>
                <a:ea typeface="黑体" panose="02010609060101010101" pitchFamily="49" charset="-122"/>
                <a:sym typeface="+mn-ea"/>
              </a:rPr>
              <a:t>卵巢生殖细胞肿瘤以无性细胞瘤最常见，是卵巢恶性肿瘤中对放疗最敏感的肿瘤。</a:t>
            </a:r>
            <a:endParaRPr lang="zh-CN" altLang="en-US" b="1" dirty="0">
              <a:solidFill>
                <a:schemeClr val="accent2">
                  <a:lumMod val="50000"/>
                </a:schemeClr>
              </a:solidFill>
              <a:latin typeface="黑体" panose="02010609060101010101" pitchFamily="49" charset="-122"/>
              <a:ea typeface="黑体" panose="02010609060101010101" pitchFamily="49" charset="-122"/>
              <a:sym typeface="+mn-ea"/>
            </a:endParaRPr>
          </a:p>
          <a:p>
            <a:pPr>
              <a:spcBef>
                <a:spcPct val="0"/>
              </a:spcBef>
            </a:pPr>
            <a:r>
              <a:rPr lang="en-US" altLang="zh-CN" dirty="0" smtClean="0">
                <a:solidFill>
                  <a:schemeClr val="accent2">
                    <a:lumMod val="50000"/>
                  </a:schemeClr>
                </a:solidFill>
                <a:latin typeface="黑体" panose="02010609060101010101" pitchFamily="49" charset="-122"/>
                <a:ea typeface="黑体" panose="02010609060101010101" pitchFamily="49" charset="-122"/>
              </a:rPr>
              <a:t>   2. </a:t>
            </a:r>
            <a:r>
              <a:rPr lang="zh-CN" altLang="en-US" dirty="0" smtClean="0">
                <a:solidFill>
                  <a:schemeClr val="accent2">
                    <a:lumMod val="50000"/>
                  </a:schemeClr>
                </a:solidFill>
                <a:latin typeface="黑体" panose="02010609060101010101" pitchFamily="49" charset="-122"/>
                <a:ea typeface="黑体" panose="02010609060101010101" pitchFamily="49" charset="-122"/>
              </a:rPr>
              <a:t>卵巢内胚窦瘤是第二位常见恶性生殖细胞肿瘤。</a:t>
            </a:r>
            <a:endParaRPr lang="zh-CN" altLang="en-US" dirty="0" smtClean="0">
              <a:solidFill>
                <a:schemeClr val="accent2">
                  <a:lumMod val="50000"/>
                </a:schemeClr>
              </a:solidFill>
              <a:latin typeface="黑体" panose="02010609060101010101" pitchFamily="49" charset="-122"/>
              <a:ea typeface="黑体" panose="02010609060101010101" pitchFamily="49" charset="-122"/>
            </a:endParaRPr>
          </a:p>
          <a:p>
            <a:pPr>
              <a:spcBef>
                <a:spcPct val="0"/>
              </a:spcBef>
            </a:pPr>
            <a:r>
              <a:rPr lang="en-US" altLang="zh-CN" dirty="0" smtClean="0">
                <a:solidFill>
                  <a:schemeClr val="accent2">
                    <a:lumMod val="50000"/>
                  </a:schemeClr>
                </a:solidFill>
                <a:latin typeface="黑体" panose="02010609060101010101" pitchFamily="49" charset="-122"/>
                <a:ea typeface="黑体" panose="02010609060101010101" pitchFamily="49" charset="-122"/>
              </a:rPr>
              <a:t>   3. </a:t>
            </a:r>
            <a:r>
              <a:rPr lang="zh-CN" altLang="en-US" dirty="0" smtClean="0">
                <a:solidFill>
                  <a:schemeClr val="accent2">
                    <a:lumMod val="50000"/>
                  </a:schemeClr>
                </a:solidFill>
                <a:latin typeface="黑体" panose="02010609060101010101" pitchFamily="49" charset="-122"/>
                <a:ea typeface="黑体" panose="02010609060101010101" pitchFamily="49" charset="-122"/>
              </a:rPr>
              <a:t>卵巢畸胎瘤多来源于多功能生殖细胞可分为成熟畸胎瘤和未成熟畸胎瘤。前者为良性，后者为恶性。</a:t>
            </a:r>
            <a:endParaRPr lang="zh-CN" altLang="en-US" dirty="0" smtClean="0">
              <a:solidFill>
                <a:schemeClr val="accent2">
                  <a:lumMod val="50000"/>
                </a:schemeClr>
              </a:solidFill>
              <a:latin typeface="黑体" panose="02010609060101010101" pitchFamily="49" charset="-122"/>
              <a:ea typeface="黑体" panose="02010609060101010101" pitchFamily="49" charset="-122"/>
            </a:endParaRPr>
          </a:p>
          <a:p>
            <a:pPr>
              <a:spcBef>
                <a:spcPct val="0"/>
              </a:spcBef>
            </a:pPr>
            <a:r>
              <a:rPr lang="en-US" altLang="zh-CN" dirty="0" smtClean="0">
                <a:solidFill>
                  <a:schemeClr val="accent2">
                    <a:lumMod val="50000"/>
                  </a:schemeClr>
                </a:solidFill>
                <a:latin typeface="黑体" panose="02010609060101010101" pitchFamily="49" charset="-122"/>
                <a:ea typeface="黑体" panose="02010609060101010101" pitchFamily="49" charset="-122"/>
              </a:rPr>
              <a:t>   4.</a:t>
            </a:r>
            <a:r>
              <a:rPr lang="zh-CN" altLang="en-US" dirty="0" smtClean="0">
                <a:solidFill>
                  <a:schemeClr val="accent2">
                    <a:lumMod val="50000"/>
                  </a:schemeClr>
                </a:solidFill>
                <a:latin typeface="黑体" panose="02010609060101010101" pitchFamily="49" charset="-122"/>
                <a:ea typeface="黑体" panose="02010609060101010101" pitchFamily="49" charset="-122"/>
              </a:rPr>
              <a:t>其他包括胚胎癌、多胚瘤、绒毛膜癌、混合型生殖细胞肿瘤等。</a:t>
            </a:r>
            <a:endParaRPr lang="zh-CN" altLang="en-US" dirty="0" smtClean="0">
              <a:solidFill>
                <a:schemeClr val="accent2">
                  <a:lumMod val="50000"/>
                </a:schemeClr>
              </a:solidFill>
              <a:latin typeface="黑体" panose="02010609060101010101" pitchFamily="49" charset="-122"/>
              <a:ea typeface="黑体" panose="02010609060101010101" pitchFamily="49" charset="-122"/>
            </a:endParaRPr>
          </a:p>
        </p:txBody>
      </p:sp>
      <p:pic>
        <p:nvPicPr>
          <p:cNvPr id="17" name="内容占位符 6"/>
          <p:cNvPicPr>
            <a:picLocks noChangeAspect="1"/>
          </p:cNvPicPr>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12989" y="5373216"/>
            <a:ext cx="9156989" cy="787445"/>
          </a:xfrm>
          <a:prstGeom prst="rect">
            <a:avLst/>
          </a:prstGeom>
          <a:effectLst>
            <a:reflection blurRad="800100" endPos="0" dir="5400000" sy="-100000" algn="bl" rotWithShape="0"/>
          </a:effectLst>
        </p:spPr>
      </p:pic>
      <p:pic>
        <p:nvPicPr>
          <p:cNvPr id="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31180"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4"/>
          <p:cNvSpPr>
            <a:spLocks noChangeShapeType="1"/>
          </p:cNvSpPr>
          <p:nvPr/>
        </p:nvSpPr>
        <p:spPr bwMode="auto">
          <a:xfrm>
            <a:off x="117358" y="1204784"/>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sp>
        <p:nvSpPr>
          <p:cNvPr id="3" name="矩形 2"/>
          <p:cNvSpPr/>
          <p:nvPr/>
        </p:nvSpPr>
        <p:spPr>
          <a:xfrm>
            <a:off x="559233" y="531690"/>
            <a:ext cx="3855720" cy="645160"/>
          </a:xfrm>
          <a:prstGeom prst="rect">
            <a:avLst/>
          </a:prstGeom>
        </p:spPr>
        <p:txBody>
          <a:bodyPr wrap="none">
            <a:spAutoFit/>
          </a:bodyPr>
          <a:lstStyle/>
          <a:p>
            <a:r>
              <a:rPr lang="zh-CN" altLang="en-US" sz="3600" b="1" dirty="0">
                <a:solidFill>
                  <a:schemeClr val="accent2">
                    <a:lumMod val="50000"/>
                  </a:schemeClr>
                </a:solidFill>
                <a:latin typeface="黑体" panose="02010609060101010101" pitchFamily="49" charset="-122"/>
                <a:ea typeface="黑体" panose="02010609060101010101" pitchFamily="49" charset="-122"/>
              </a:rPr>
              <a:t>卵巢性索间质肿瘤</a:t>
            </a:r>
            <a:endParaRPr lang="zh-CN" altLang="en-US" sz="3600" b="1" dirty="0">
              <a:solidFill>
                <a:schemeClr val="accent2">
                  <a:lumMod val="50000"/>
                </a:schemeClr>
              </a:solidFill>
              <a:latin typeface="黑体" panose="02010609060101010101" pitchFamily="49" charset="-122"/>
              <a:ea typeface="黑体" panose="02010609060101010101" pitchFamily="49" charset="-122"/>
            </a:endParaRPr>
          </a:p>
        </p:txBody>
      </p:sp>
      <p:pic>
        <p:nvPicPr>
          <p:cNvPr id="8" name="内容占位符 6"/>
          <p:cNvPicPr>
            <a:picLocks noChangeAspect="1"/>
          </p:cNvPicPr>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12989" y="5148764"/>
            <a:ext cx="9156989" cy="899689"/>
          </a:xfrm>
          <a:prstGeom prst="rect">
            <a:avLst/>
          </a:prstGeom>
          <a:effectLst>
            <a:reflection blurRad="800100" endPos="0" dir="5400000" sy="-100000" algn="bl" rotWithShape="0"/>
          </a:effectLst>
        </p:spPr>
      </p:pic>
      <p:sp>
        <p:nvSpPr>
          <p:cNvPr id="4" name="矩形 3"/>
          <p:cNvSpPr/>
          <p:nvPr/>
        </p:nvSpPr>
        <p:spPr>
          <a:xfrm>
            <a:off x="559233" y="1331359"/>
            <a:ext cx="7793211" cy="2399665"/>
          </a:xfrm>
          <a:prstGeom prst="rect">
            <a:avLst/>
          </a:prstGeom>
        </p:spPr>
        <p:txBody>
          <a:bodyPr wrap="square">
            <a:spAutoFit/>
          </a:bodyPr>
          <a:lstStyle/>
          <a:p>
            <a:pPr>
              <a:lnSpc>
                <a:spcPct val="150000"/>
              </a:lnSpc>
            </a:pPr>
            <a:r>
              <a:rPr lang="zh-CN" altLang="en-US" sz="2000" dirty="0" smtClean="0">
                <a:solidFill>
                  <a:schemeClr val="accent2">
                    <a:lumMod val="50000"/>
                  </a:schemeClr>
                </a:solidFill>
                <a:latin typeface="黑体" panose="02010609060101010101" pitchFamily="49" charset="-122"/>
                <a:ea typeface="黑体" panose="02010609060101010101" pitchFamily="49" charset="-122"/>
              </a:rPr>
              <a:t>    </a:t>
            </a:r>
            <a:r>
              <a:rPr lang="zh-CN" altLang="en-US" sz="2000" b="1" dirty="0">
                <a:solidFill>
                  <a:schemeClr val="accent2">
                    <a:lumMod val="50000"/>
                  </a:schemeClr>
                </a:solidFill>
                <a:latin typeface="黑体" panose="02010609060101010101" pitchFamily="49" charset="-122"/>
                <a:ea typeface="黑体" panose="02010609060101010101" pitchFamily="49" charset="-122"/>
                <a:sym typeface="+mn-ea"/>
              </a:rPr>
              <a:t>卵巢性索间质肿瘤来源于原始性腺中的性索及间质组织。这类肿瘤由单一或不同成分组成，包括颗粒细胞、泡膜细胞和黄素化泡膜细胞、支持细胞、间质细胞以及性腺间质来源的成纤维细胞和形态学上的未分化细胞。</a:t>
            </a:r>
            <a:r>
              <a:rPr lang="zh-CN" altLang="en-US" sz="2000" b="1" dirty="0">
                <a:solidFill>
                  <a:schemeClr val="accent2">
                    <a:lumMod val="50000"/>
                  </a:schemeClr>
                </a:solidFill>
                <a:latin typeface="黑体" panose="02010609060101010101" pitchFamily="49" charset="-122"/>
                <a:ea typeface="黑体" panose="02010609060101010101" pitchFamily="49" charset="-122"/>
                <a:sym typeface="+mn-ea"/>
              </a:rPr>
              <a:t>卵巢性索间质肿瘤占卵巢功能性肿瘤</a:t>
            </a:r>
            <a:r>
              <a:rPr lang="en-US" altLang="zh-CN" sz="2000" b="1" dirty="0">
                <a:solidFill>
                  <a:schemeClr val="accent2">
                    <a:lumMod val="50000"/>
                  </a:schemeClr>
                </a:solidFill>
                <a:latin typeface="黑体" panose="02010609060101010101" pitchFamily="49" charset="-122"/>
                <a:ea typeface="黑体" panose="02010609060101010101" pitchFamily="49" charset="-122"/>
                <a:sym typeface="+mn-ea"/>
              </a:rPr>
              <a:t>90%</a:t>
            </a:r>
            <a:r>
              <a:rPr lang="zh-CN" altLang="en-US" sz="2000" b="1" dirty="0">
                <a:solidFill>
                  <a:schemeClr val="accent2">
                    <a:lumMod val="50000"/>
                  </a:schemeClr>
                </a:solidFill>
                <a:latin typeface="黑体" panose="02010609060101010101" pitchFamily="49" charset="-122"/>
                <a:ea typeface="黑体" panose="02010609060101010101" pitchFamily="49" charset="-122"/>
                <a:sym typeface="+mn-ea"/>
              </a:rPr>
              <a:t>，除卵巢纤维瘤外，主要临床表现是内分泌异常。</a:t>
            </a:r>
            <a:endParaRPr lang="zh-CN" altLang="en-US" sz="2000" b="1" dirty="0" smtClean="0">
              <a:solidFill>
                <a:schemeClr val="accent2">
                  <a:lumMod val="50000"/>
                </a:schemeClr>
              </a:solidFill>
              <a:latin typeface="黑体" panose="02010609060101010101" pitchFamily="49" charset="-122"/>
              <a:ea typeface="黑体" panose="02010609060101010101" pitchFamily="49" charset="-122"/>
              <a:sym typeface="+mn-ea"/>
            </a:endParaRPr>
          </a:p>
        </p:txBody>
      </p:sp>
      <p:pic>
        <p:nvPicPr>
          <p:cNvPr id="10" name="Picture 2" descr="C:\Users\chbchb\AppData\Local\Temp\360zip$Temp\360$0\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4215" y="6241505"/>
            <a:ext cx="571443" cy="43624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80528" y="188640"/>
            <a:ext cx="8229600" cy="1143000"/>
          </a:xfrm>
        </p:spPr>
        <p:txBody>
          <a:bodyPr>
            <a:normAutofit/>
          </a:bodyPr>
          <a:lstStyle/>
          <a:p>
            <a:r>
              <a:rPr lang="zh-CN" altLang="en-US" sz="4000" b="1" dirty="0">
                <a:solidFill>
                  <a:schemeClr val="accent2">
                    <a:lumMod val="50000"/>
                  </a:schemeClr>
                </a:solidFill>
                <a:latin typeface="黑体" panose="02010609060101010101" pitchFamily="49" charset="-122"/>
                <a:ea typeface="黑体" panose="02010609060101010101" pitchFamily="49" charset="-122"/>
                <a:cs typeface="+mn-cs"/>
              </a:rPr>
              <a:t>卵巢肉瘤及卵巢小细胞癌</a:t>
            </a:r>
            <a:endParaRPr lang="zh-CN" altLang="en-US" sz="4000" b="1" dirty="0">
              <a:solidFill>
                <a:schemeClr val="accent2">
                  <a:lumMod val="50000"/>
                </a:schemeClr>
              </a:solidFill>
              <a:latin typeface="黑体" panose="02010609060101010101" pitchFamily="49" charset="-122"/>
              <a:ea typeface="黑体" panose="02010609060101010101" pitchFamily="49" charset="-122"/>
              <a:cs typeface="+mn-cs"/>
            </a:endParaRPr>
          </a:p>
        </p:txBody>
      </p:sp>
      <p:sp>
        <p:nvSpPr>
          <p:cNvPr id="4" name="内容占位符 3"/>
          <p:cNvSpPr>
            <a:spLocks noGrp="1"/>
          </p:cNvSpPr>
          <p:nvPr>
            <p:ph idx="1"/>
          </p:nvPr>
        </p:nvSpPr>
        <p:spPr>
          <a:xfrm>
            <a:off x="611561" y="1412776"/>
            <a:ext cx="7992886" cy="1800200"/>
          </a:xfrm>
          <a:ln w="19050">
            <a:noFill/>
          </a:ln>
        </p:spPr>
        <p:txBody>
          <a:bodyPr>
            <a:noAutofit/>
          </a:bodyPr>
          <a:lstStyle/>
          <a:p>
            <a:pPr marL="285750" lvl="7" indent="-285750">
              <a:lnSpc>
                <a:spcPct val="150000"/>
              </a:lnSpc>
              <a:buClr>
                <a:schemeClr val="accent6">
                  <a:lumMod val="60000"/>
                  <a:lumOff val="40000"/>
                </a:schemeClr>
              </a:buClr>
              <a:buFont typeface="Wingdings" panose="05000000000000000000" pitchFamily="2" charset="2"/>
              <a:buChar char="l"/>
            </a:pPr>
            <a:r>
              <a:rPr lang="zh-CN" altLang="en-US" b="1" dirty="0">
                <a:solidFill>
                  <a:schemeClr val="accent2">
                    <a:lumMod val="50000"/>
                  </a:schemeClr>
                </a:solidFill>
                <a:latin typeface="黑体" panose="02010609060101010101" pitchFamily="49" charset="-122"/>
                <a:ea typeface="黑体" panose="02010609060101010101" pitchFamily="49" charset="-122"/>
                <a:sym typeface="+mn-ea"/>
              </a:rPr>
              <a:t>卵巢肉瘤：罕见，恶性程度高，预后差</a:t>
            </a:r>
            <a:r>
              <a:rPr lang="zh-CN" altLang="en-US" dirty="0">
                <a:solidFill>
                  <a:schemeClr val="accent2">
                    <a:lumMod val="50000"/>
                  </a:schemeClr>
                </a:solidFill>
                <a:latin typeface="黑体" panose="02010609060101010101" pitchFamily="49" charset="-122"/>
                <a:ea typeface="黑体" panose="02010609060101010101" pitchFamily="49" charset="-122"/>
                <a:sym typeface="+mn-ea"/>
              </a:rPr>
              <a:t>。以年轻妇女较多。</a:t>
            </a:r>
            <a:endParaRPr lang="zh-CN" altLang="en-US" dirty="0">
              <a:solidFill>
                <a:schemeClr val="accent2">
                  <a:lumMod val="50000"/>
                </a:schemeClr>
              </a:solidFill>
              <a:latin typeface="黑体" panose="02010609060101010101" pitchFamily="49" charset="-122"/>
              <a:ea typeface="黑体" panose="02010609060101010101" pitchFamily="49" charset="-122"/>
              <a:sym typeface="+mn-ea"/>
            </a:endParaRPr>
          </a:p>
          <a:p>
            <a:pPr marL="285750" lvl="7" indent="-285750">
              <a:lnSpc>
                <a:spcPct val="150000"/>
              </a:lnSpc>
              <a:buClr>
                <a:schemeClr val="accent6">
                  <a:lumMod val="60000"/>
                  <a:lumOff val="40000"/>
                </a:schemeClr>
              </a:buClr>
              <a:buFont typeface="Wingdings" panose="05000000000000000000" pitchFamily="2" charset="2"/>
              <a:buChar char="l"/>
            </a:pPr>
            <a:r>
              <a:rPr lang="zh-CN" altLang="en-US" b="1" dirty="0">
                <a:solidFill>
                  <a:schemeClr val="accent2">
                    <a:lumMod val="50000"/>
                  </a:schemeClr>
                </a:solidFill>
                <a:latin typeface="黑体" panose="02010609060101010101" pitchFamily="49" charset="-122"/>
                <a:ea typeface="黑体" panose="02010609060101010101" pitchFamily="49" charset="-122"/>
                <a:sym typeface="+mn-ea"/>
              </a:rPr>
              <a:t>卵巢小细胞癌：</a:t>
            </a:r>
            <a:r>
              <a:rPr lang="zh-CN" altLang="en-US" b="1" dirty="0">
                <a:solidFill>
                  <a:schemeClr val="accent2">
                    <a:lumMod val="50000"/>
                  </a:schemeClr>
                </a:solidFill>
                <a:latin typeface="黑体" panose="02010609060101010101" pitchFamily="49" charset="-122"/>
                <a:ea typeface="黑体" panose="02010609060101010101" pitchFamily="49" charset="-122"/>
                <a:sym typeface="+mn-ea"/>
              </a:rPr>
              <a:t>小细胞癌最常见发生于肺，在女性生殖系统主要发生于宫颈，其次为卵巢。</a:t>
            </a:r>
            <a:endParaRPr lang="en-US" altLang="zh-CN" sz="2000" dirty="0">
              <a:solidFill>
                <a:schemeClr val="accent2">
                  <a:lumMod val="50000"/>
                </a:schemeClr>
              </a:solidFill>
              <a:latin typeface="黑体" panose="02010609060101010101" pitchFamily="49" charset="-122"/>
              <a:ea typeface="黑体" panose="02010609060101010101" pitchFamily="49" charset="-122"/>
            </a:endParaRPr>
          </a:p>
        </p:txBody>
      </p:sp>
      <p:sp>
        <p:nvSpPr>
          <p:cNvPr id="6" name="Line 4"/>
          <p:cNvSpPr>
            <a:spLocks noChangeShapeType="1"/>
          </p:cNvSpPr>
          <p:nvPr/>
        </p:nvSpPr>
        <p:spPr bwMode="auto">
          <a:xfrm>
            <a:off x="117358" y="1124744"/>
            <a:ext cx="8847130" cy="0"/>
          </a:xfrm>
          <a:prstGeom prst="line">
            <a:avLst/>
          </a:prstGeom>
          <a:noFill/>
          <a:ln w="57150" cmpd="thinThick">
            <a:solidFill>
              <a:schemeClr val="accent6">
                <a:lumMod val="20000"/>
                <a:lumOff val="80000"/>
              </a:schemeClr>
            </a:solidFill>
            <a:prstDash val="solid"/>
            <a:round/>
          </a:ln>
          <a:extLst>
            <a:ext uri="{909E8E84-426E-40DD-AFC4-6F175D3DCCD1}">
              <a14:hiddenFill xmlns:a14="http://schemas.microsoft.com/office/drawing/2010/main">
                <a:noFill/>
              </a14:hiddenFill>
            </a:ext>
          </a:extLst>
        </p:spPr>
        <p:txBody>
          <a:bodyPr wrap="none" anchor="ctr"/>
          <a:lstStyle/>
          <a:p>
            <a:endParaRPr lang="zh-CN" altLang="en-US">
              <a:solidFill>
                <a:prstClr val="black"/>
              </a:solidFill>
            </a:endParaRPr>
          </a:p>
        </p:txBody>
      </p:sp>
      <p:pic>
        <p:nvPicPr>
          <p:cNvPr id="11" name="内容占位符 6"/>
          <p:cNvPicPr>
            <a:picLocks noChangeAspect="1"/>
          </p:cNvPicPr>
          <p:nvPr/>
        </p:nvPicPr>
        <p:blipFill>
          <a:blip r:embed="rId1">
            <a:duotone>
              <a:schemeClr val="accent2">
                <a:shade val="45000"/>
                <a:satMod val="135000"/>
              </a:schemeClr>
              <a:prstClr val="white"/>
            </a:duotone>
            <a:extLst>
              <a:ext uri="{BEBA8EAE-BF5A-486C-A8C5-ECC9F3942E4B}">
                <a14:imgProps xmlns:a14="http://schemas.microsoft.com/office/drawing/2010/main">
                  <a14:imgLayer r:embed="rId2">
                    <a14:imgEffect>
                      <a14:brightnessContrast bright="-11000" contrast="70000"/>
                    </a14:imgEffect>
                    <a14:imgEffect>
                      <a14:colorTemperature colorTemp="5625"/>
                    </a14:imgEffect>
                    <a14:imgEffect>
                      <a14:saturation sat="65000"/>
                    </a14:imgEffect>
                    <a14:imgEffect>
                      <a14:sharpenSoften amount="-10000"/>
                    </a14:imgEffect>
                  </a14:imgLayer>
                </a14:imgProps>
              </a:ext>
              <a:ext uri="{28A0092B-C50C-407E-A947-70E740481C1C}">
                <a14:useLocalDpi xmlns:a14="http://schemas.microsoft.com/office/drawing/2010/main" val="0"/>
              </a:ext>
            </a:extLst>
          </a:blip>
          <a:stretch>
            <a:fillRect/>
          </a:stretch>
        </p:blipFill>
        <p:spPr>
          <a:xfrm>
            <a:off x="-37572" y="5229199"/>
            <a:ext cx="9156989" cy="787445"/>
          </a:xfrm>
          <a:prstGeom prst="rect">
            <a:avLst/>
          </a:prstGeom>
          <a:effectLst>
            <a:reflection blurRad="800100" endPos="0" dir="5400000" sy="-100000" algn="bl" rotWithShape="0"/>
          </a:effectLst>
        </p:spPr>
      </p:pic>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31180" y="6237312"/>
            <a:ext cx="573087"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PP_MARK_KEY" val="303351ef-2cd5-4abc-a1f4-597875ec967a"/>
  <p:tag name="COMMONDATA" val="eyJoZGlkIjoiMGE2YmZjNTUxZWE5MzUxZThkNWU3Y2E5OTBmNTI2MWMifQ=="/>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3024</Words>
  <Application>WPS 演示</Application>
  <PresentationFormat>全屏显示(4:3)</PresentationFormat>
  <Paragraphs>147</Paragraphs>
  <Slides>22</Slides>
  <Notes>10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22</vt:i4>
      </vt:variant>
    </vt:vector>
  </HeadingPairs>
  <TitlesOfParts>
    <vt:vector size="34" baseType="lpstr">
      <vt:lpstr>Arial</vt:lpstr>
      <vt:lpstr>宋体</vt:lpstr>
      <vt:lpstr>Wingdings</vt:lpstr>
      <vt:lpstr>Imago</vt:lpstr>
      <vt:lpstr>黑体</vt:lpstr>
      <vt:lpstr>华文行楷</vt:lpstr>
      <vt:lpstr>微软雅黑</vt:lpstr>
      <vt:lpstr>Times New Roman</vt:lpstr>
      <vt:lpstr>Calibri</vt:lpstr>
      <vt:lpstr>Arial Unicode MS</vt:lpstr>
      <vt:lpstr>Arial Unicode MS</vt:lpstr>
      <vt:lpstr>1_Office 主题​​</vt:lpstr>
      <vt:lpstr>卵巢肿瘤诊治进展</vt:lpstr>
      <vt:lpstr>卵巢肿瘤特征 </vt:lpstr>
      <vt:lpstr>   卵巢肿瘤病因与流行病学</vt:lpstr>
      <vt:lpstr>卵巢肿瘤组织学分类</vt:lpstr>
      <vt:lpstr>卵巢交界性肿瘤 </vt:lpstr>
      <vt:lpstr>卵巢上皮性良性肿瘤</vt:lpstr>
      <vt:lpstr>PowerPoint 演示文稿</vt:lpstr>
      <vt:lpstr>PowerPoint 演示文稿</vt:lpstr>
      <vt:lpstr>卵巢肉瘤及卵巢小细胞癌</vt:lpstr>
      <vt:lpstr>PowerPoint 演示文稿</vt:lpstr>
      <vt:lpstr>转移性卵巢癌</vt:lpstr>
      <vt:lpstr>非赘生性卵巢囊肿</vt:lpstr>
      <vt:lpstr>卵巢肿瘤并发症</vt:lpstr>
      <vt:lpstr>卵巢肿瘤共同临床表现</vt:lpstr>
      <vt:lpstr>卵巢肿瘤诊断</vt:lpstr>
      <vt:lpstr> 卵巢良性肿瘤鉴别诊断 </vt:lpstr>
      <vt:lpstr>卵巢恶性肿瘤鉴别诊断</vt:lpstr>
      <vt:lpstr>卵巢肿瘤治疗原则</vt:lpstr>
      <vt:lpstr>宫颈癌的其他治疗方法</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交界性卵巢肿瘤诊治争议与共识</dc:title>
  <dc:creator>蔡红兵</dc:creator>
  <cp:lastModifiedBy>Administrator</cp:lastModifiedBy>
  <cp:revision>201</cp:revision>
  <dcterms:created xsi:type="dcterms:W3CDTF">2013-12-07T07:35:00Z</dcterms:created>
  <dcterms:modified xsi:type="dcterms:W3CDTF">2024-07-08T10:22:38Z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252EF16A092941F78DD0C04CA635AB6B</vt:lpwstr>
  </property>
  <property fmtid="{D5CDD505-2E9C-101B-9397-08002B2CF9AE}" pid="3" name="KSOProductBuildVer">
    <vt:lpwstr>2052-12.1.0.15712</vt:lpwstr>
  </property>
</Properties>
</file>